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1"/>
  </p:sldMasterIdLst>
  <p:notesMasterIdLst>
    <p:notesMasterId r:id="rId23"/>
  </p:notesMasterIdLst>
  <p:sldIdLst>
    <p:sldId id="266" r:id="rId2"/>
    <p:sldId id="278" r:id="rId3"/>
    <p:sldId id="279" r:id="rId4"/>
    <p:sldId id="283" r:id="rId5"/>
    <p:sldId id="280" r:id="rId6"/>
    <p:sldId id="284" r:id="rId7"/>
    <p:sldId id="282" r:id="rId8"/>
    <p:sldId id="267" r:id="rId9"/>
    <p:sldId id="268" r:id="rId10"/>
    <p:sldId id="269" r:id="rId11"/>
    <p:sldId id="270" r:id="rId12"/>
    <p:sldId id="271" r:id="rId13"/>
    <p:sldId id="274" r:id="rId14"/>
    <p:sldId id="272" r:id="rId15"/>
    <p:sldId id="275" r:id="rId16"/>
    <p:sldId id="273" r:id="rId17"/>
    <p:sldId id="276" r:id="rId18"/>
    <p:sldId id="285" r:id="rId19"/>
    <p:sldId id="286" r:id="rId20"/>
    <p:sldId id="287" r:id="rId21"/>
    <p:sldId id="28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175F19-9BEC-46AF-80DF-FF538C28FA87}" v="24" dt="2020-06-30T09:34:55.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autoAdjust="0"/>
    <p:restoredTop sz="94660"/>
  </p:normalViewPr>
  <p:slideViewPr>
    <p:cSldViewPr snapToGrid="0">
      <p:cViewPr varScale="1">
        <p:scale>
          <a:sx n="111" d="100"/>
          <a:sy n="111" d="100"/>
        </p:scale>
        <p:origin x="166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2827C-072C-4A07-AC96-54515033A713}" type="datetimeFigureOut">
              <a:rPr lang="en-US" smtClean="0"/>
              <a:t>7/15/20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44DEC-9E04-4174-BE2D-D38AD7FEB617}" type="slidenum">
              <a:rPr lang="en-US" smtClean="0"/>
              <a:t>‹#›</a:t>
            </a:fld>
            <a:endParaRPr lang="en-US"/>
          </a:p>
        </p:txBody>
      </p:sp>
    </p:spTree>
    <p:extLst>
      <p:ext uri="{BB962C8B-B14F-4D97-AF65-F5344CB8AC3E}">
        <p14:creationId xmlns:p14="http://schemas.microsoft.com/office/powerpoint/2010/main" val="229074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10" name="Footer Placeholder 4">
            <a:extLst>
              <a:ext uri="{FF2B5EF4-FFF2-40B4-BE49-F238E27FC236}">
                <a16:creationId xmlns:a16="http://schemas.microsoft.com/office/drawing/2014/main" id="{7BB99536-B6A3-4F3D-9261-7EB141AE5E1E}"/>
              </a:ext>
            </a:extLst>
          </p:cNvPr>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2400">
                <a:solidFill>
                  <a:schemeClr val="accent1"/>
                </a:solidFill>
              </a:defRPr>
            </a:lvl1pPr>
          </a:lstStyle>
          <a:p>
            <a:r>
              <a:rPr lang="en-US" dirty="0"/>
              <a:t>#ACBSWC</a:t>
            </a:r>
          </a:p>
        </p:txBody>
      </p:sp>
    </p:spTree>
    <p:extLst>
      <p:ext uri="{BB962C8B-B14F-4D97-AF65-F5344CB8AC3E}">
        <p14:creationId xmlns:p14="http://schemas.microsoft.com/office/powerpoint/2010/main" val="372876611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#ACBSWC</a:t>
            </a:r>
          </a:p>
        </p:txBody>
      </p:sp>
    </p:spTree>
    <p:extLst>
      <p:ext uri="{BB962C8B-B14F-4D97-AF65-F5344CB8AC3E}">
        <p14:creationId xmlns:p14="http://schemas.microsoft.com/office/powerpoint/2010/main" val="223800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#ACBSWC</a:t>
            </a:r>
          </a:p>
        </p:txBody>
      </p:sp>
    </p:spTree>
    <p:extLst>
      <p:ext uri="{BB962C8B-B14F-4D97-AF65-F5344CB8AC3E}">
        <p14:creationId xmlns:p14="http://schemas.microsoft.com/office/powerpoint/2010/main" val="292343162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57250" y="609600"/>
            <a:ext cx="7406640" cy="1314091"/>
          </a:xfrm>
        </p:spPr>
        <p:txBody>
          <a:bodyPr/>
          <a:lstStyle/>
          <a:p>
            <a:r>
              <a:rPr lang="en-US" dirty="0"/>
              <a:t>Click to edit Master title style</a:t>
            </a:r>
          </a:p>
        </p:txBody>
      </p:sp>
      <p:sp>
        <p:nvSpPr>
          <p:cNvPr id="3" name="Content Placeholder 2"/>
          <p:cNvSpPr>
            <a:spLocks noGrp="1"/>
          </p:cNvSpPr>
          <p:nvPr>
            <p:ph idx="1"/>
          </p:nvPr>
        </p:nvSpPr>
        <p:spPr>
          <a:xfrm>
            <a:off x="857251" y="1828800"/>
            <a:ext cx="7404653" cy="4267200"/>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sz="2400"/>
            </a:lvl1pPr>
          </a:lstStyle>
          <a:p>
            <a:r>
              <a:rPr lang="en-US" dirty="0"/>
              <a:t>#ACBSWC</a:t>
            </a:r>
          </a:p>
        </p:txBody>
      </p:sp>
    </p:spTree>
    <p:extLst>
      <p:ext uri="{BB962C8B-B14F-4D97-AF65-F5344CB8AC3E}">
        <p14:creationId xmlns:p14="http://schemas.microsoft.com/office/powerpoint/2010/main" val="3347688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sz="2400"/>
            </a:lvl1pPr>
          </a:lstStyle>
          <a:p>
            <a:r>
              <a:rPr lang="en-US"/>
              <a:t>#ACBSWC</a:t>
            </a:r>
            <a:endParaRPr lang="en-US" dirty="0"/>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389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sz="2400"/>
            </a:lvl1pPr>
          </a:lstStyle>
          <a:p>
            <a:r>
              <a:rPr lang="en-US" dirty="0"/>
              <a:t>#ACBSWC</a:t>
            </a:r>
          </a:p>
        </p:txBody>
      </p:sp>
    </p:spTree>
    <p:extLst>
      <p:ext uri="{BB962C8B-B14F-4D97-AF65-F5344CB8AC3E}">
        <p14:creationId xmlns:p14="http://schemas.microsoft.com/office/powerpoint/2010/main" val="210001309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lvl1pPr>
              <a:defRPr sz="2400"/>
            </a:lvl1pPr>
          </a:lstStyle>
          <a:p>
            <a:r>
              <a:rPr lang="en-US" dirty="0"/>
              <a:t>#ACBSWC</a:t>
            </a:r>
          </a:p>
        </p:txBody>
      </p:sp>
    </p:spTree>
    <p:extLst>
      <p:ext uri="{BB962C8B-B14F-4D97-AF65-F5344CB8AC3E}">
        <p14:creationId xmlns:p14="http://schemas.microsoft.com/office/powerpoint/2010/main" val="350311198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sz="2400"/>
            </a:lvl1pPr>
          </a:lstStyle>
          <a:p>
            <a:r>
              <a:rPr lang="en-US" dirty="0"/>
              <a:t>#ACBSWC</a:t>
            </a:r>
          </a:p>
        </p:txBody>
      </p:sp>
    </p:spTree>
    <p:extLst>
      <p:ext uri="{BB962C8B-B14F-4D97-AF65-F5344CB8AC3E}">
        <p14:creationId xmlns:p14="http://schemas.microsoft.com/office/powerpoint/2010/main" val="33810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2400"/>
            </a:lvl1pPr>
          </a:lstStyle>
          <a:p>
            <a:r>
              <a:rPr lang="en-US" dirty="0"/>
              <a:t>#ACBSWC</a:t>
            </a:r>
          </a:p>
        </p:txBody>
      </p:sp>
    </p:spTree>
    <p:extLst>
      <p:ext uri="{BB962C8B-B14F-4D97-AF65-F5344CB8AC3E}">
        <p14:creationId xmlns:p14="http://schemas.microsoft.com/office/powerpoint/2010/main" val="1311240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lvl1pPr>
              <a:defRPr sz="2400"/>
            </a:lvl1pPr>
          </a:lstStyle>
          <a:p>
            <a:r>
              <a:rPr lang="en-US" dirty="0"/>
              <a:t>#ACBSWC</a:t>
            </a:r>
          </a:p>
        </p:txBody>
      </p:sp>
    </p:spTree>
    <p:extLst>
      <p:ext uri="{BB962C8B-B14F-4D97-AF65-F5344CB8AC3E}">
        <p14:creationId xmlns:p14="http://schemas.microsoft.com/office/powerpoint/2010/main" val="303378627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#ACBSWC</a:t>
            </a:r>
          </a:p>
        </p:txBody>
      </p:sp>
    </p:spTree>
    <p:extLst>
      <p:ext uri="{BB962C8B-B14F-4D97-AF65-F5344CB8AC3E}">
        <p14:creationId xmlns:p14="http://schemas.microsoft.com/office/powerpoint/2010/main" val="308477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userDrawn="1"/>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337844" cy="8686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57251" y="1578634"/>
            <a:ext cx="7404653" cy="451736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2400">
                <a:solidFill>
                  <a:schemeClr val="accent1"/>
                </a:solidFill>
              </a:defRPr>
            </a:lvl1pPr>
          </a:lstStyle>
          <a:p>
            <a:r>
              <a:rPr lang="en-US" dirty="0"/>
              <a:t>#ACBSWC</a:t>
            </a:r>
          </a:p>
        </p:txBody>
      </p:sp>
    </p:spTree>
    <p:extLst>
      <p:ext uri="{BB962C8B-B14F-4D97-AF65-F5344CB8AC3E}">
        <p14:creationId xmlns:p14="http://schemas.microsoft.com/office/powerpoint/2010/main" val="1095775367"/>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hf sldNum="0" hdr="0" dt="0"/>
  <p:txStyles>
    <p:titleStyle>
      <a:lvl1pPr algn="l" defTabSz="685800" rtl="0" eaLnBrk="1" latinLnBrk="0" hangingPunct="1">
        <a:lnSpc>
          <a:spcPct val="90000"/>
        </a:lnSpc>
        <a:spcBef>
          <a:spcPct val="0"/>
        </a:spcBef>
        <a:buNone/>
        <a:defRPr sz="4000" kern="1200">
          <a:solidFill>
            <a:schemeClr val="accent1">
              <a:lumMod val="50000"/>
            </a:schemeClr>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lumMod val="50000"/>
            </a:schemeClr>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lumMod val="75000"/>
            </a:schemeClr>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ocialpsychology.org/" TargetMode="External"/><Relationship Id="rId2" Type="http://schemas.openxmlformats.org/officeDocument/2006/relationships/hyperlink" Target="http://www.reddit.com/samplesiz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3814-6CF9-4B32-A436-48878F44FE16}"/>
              </a:ext>
            </a:extLst>
          </p:cNvPr>
          <p:cNvSpPr>
            <a:spLocks noGrp="1"/>
          </p:cNvSpPr>
          <p:nvPr>
            <p:ph type="title"/>
          </p:nvPr>
        </p:nvSpPr>
        <p:spPr>
          <a:xfrm>
            <a:off x="132522" y="1550504"/>
            <a:ext cx="9382539" cy="1417983"/>
          </a:xfrm>
        </p:spPr>
        <p:txBody>
          <a:bodyPr>
            <a:normAutofit/>
          </a:bodyPr>
          <a:lstStyle/>
          <a:p>
            <a:pPr algn="ctr"/>
            <a:r>
              <a:rPr lang="en-GB" sz="2500" b="1" dirty="0">
                <a:latin typeface="Times New Roman" panose="02020603050405020304" pitchFamily="18" charset="0"/>
                <a:cs typeface="Times New Roman" panose="02020603050405020304" pitchFamily="18" charset="0"/>
              </a:rPr>
              <a:t>Adaptability and Psychological Inflexibility: </a:t>
            </a:r>
            <a:br>
              <a:rPr lang="en-GB" sz="2500" b="1" dirty="0">
                <a:latin typeface="Times New Roman" panose="02020603050405020304" pitchFamily="18" charset="0"/>
                <a:cs typeface="Times New Roman" panose="02020603050405020304" pitchFamily="18" charset="0"/>
              </a:rPr>
            </a:br>
            <a:r>
              <a:rPr lang="en-GB" sz="2500" b="1" dirty="0">
                <a:latin typeface="Times New Roman" panose="02020603050405020304" pitchFamily="18" charset="0"/>
                <a:cs typeface="Times New Roman" panose="02020603050405020304" pitchFamily="18" charset="0"/>
              </a:rPr>
              <a:t>Overlapping Constructs?</a:t>
            </a:r>
          </a:p>
        </p:txBody>
      </p:sp>
      <p:sp>
        <p:nvSpPr>
          <p:cNvPr id="3" name="Content Placeholder 2">
            <a:extLst>
              <a:ext uri="{FF2B5EF4-FFF2-40B4-BE49-F238E27FC236}">
                <a16:creationId xmlns:a16="http://schemas.microsoft.com/office/drawing/2014/main" id="{7CDCA266-48B2-4361-B62B-EF309E03BC30}"/>
              </a:ext>
            </a:extLst>
          </p:cNvPr>
          <p:cNvSpPr>
            <a:spLocks noGrp="1"/>
          </p:cNvSpPr>
          <p:nvPr>
            <p:ph idx="1"/>
          </p:nvPr>
        </p:nvSpPr>
        <p:spPr>
          <a:xfrm>
            <a:off x="272083" y="3431412"/>
            <a:ext cx="5413100" cy="2667000"/>
          </a:xfrm>
        </p:spPr>
        <p:txBody>
          <a:bodyPr/>
          <a:lstStyle/>
          <a:p>
            <a:pPr marL="34290" indent="0">
              <a:buNone/>
            </a:pPr>
            <a:r>
              <a:rPr lang="en-GB" sz="1800" dirty="0">
                <a:latin typeface="Times New Roman" panose="02020603050405020304" pitchFamily="18" charset="0"/>
                <a:cs typeface="Times New Roman" panose="02020603050405020304" pitchFamily="18" charset="0"/>
              </a:rPr>
              <a:t>Daniel Waldeck, Coventry University, UK</a:t>
            </a:r>
          </a:p>
          <a:p>
            <a:pPr marL="34290" indent="0">
              <a:buNone/>
            </a:pPr>
            <a:r>
              <a:rPr lang="en-GB" sz="1800" dirty="0">
                <a:latin typeface="Times New Roman" panose="02020603050405020304" pitchFamily="18" charset="0"/>
                <a:cs typeface="Times New Roman" panose="02020603050405020304" pitchFamily="18" charset="0"/>
              </a:rPr>
              <a:t>Luca </a:t>
            </a:r>
            <a:r>
              <a:rPr lang="en-GB" sz="1800" dirty="0" err="1">
                <a:latin typeface="Times New Roman" panose="02020603050405020304" pitchFamily="18" charset="0"/>
                <a:cs typeface="Times New Roman" panose="02020603050405020304" pitchFamily="18" charset="0"/>
              </a:rPr>
              <a:t>Pancani</a:t>
            </a:r>
            <a:r>
              <a:rPr lang="en-GB" sz="1800" dirty="0">
                <a:latin typeface="Times New Roman" panose="02020603050405020304" pitchFamily="18" charset="0"/>
                <a:cs typeface="Times New Roman" panose="02020603050405020304" pitchFamily="18" charset="0"/>
              </a:rPr>
              <a:t>, University of Milano-</a:t>
            </a:r>
            <a:r>
              <a:rPr lang="en-GB" sz="1800" dirty="0" err="1">
                <a:latin typeface="Times New Roman" panose="02020603050405020304" pitchFamily="18" charset="0"/>
                <a:cs typeface="Times New Roman" panose="02020603050405020304" pitchFamily="18" charset="0"/>
              </a:rPr>
              <a:t>Biccoca</a:t>
            </a:r>
            <a:r>
              <a:rPr lang="en-GB" sz="1800" dirty="0">
                <a:latin typeface="Times New Roman" panose="02020603050405020304" pitchFamily="18" charset="0"/>
                <a:cs typeface="Times New Roman" panose="02020603050405020304" pitchFamily="18" charset="0"/>
              </a:rPr>
              <a:t>, Italy</a:t>
            </a:r>
          </a:p>
          <a:p>
            <a:pPr marL="34290" indent="0">
              <a:buNone/>
            </a:pPr>
            <a:r>
              <a:rPr lang="en-GB" sz="1800" dirty="0">
                <a:latin typeface="Times New Roman" panose="02020603050405020304" pitchFamily="18" charset="0"/>
                <a:cs typeface="Times New Roman" panose="02020603050405020304" pitchFamily="18" charset="0"/>
              </a:rPr>
              <a:t>Andrew Holliman, University College London, UK</a:t>
            </a:r>
          </a:p>
          <a:p>
            <a:pPr marL="34290" indent="0">
              <a:buNone/>
            </a:pPr>
            <a:r>
              <a:rPr lang="en-GB" sz="1800" dirty="0">
                <a:latin typeface="Times New Roman" panose="02020603050405020304" pitchFamily="18" charset="0"/>
                <a:cs typeface="Times New Roman" panose="02020603050405020304" pitchFamily="18" charset="0"/>
              </a:rPr>
              <a:t>Maria </a:t>
            </a:r>
            <a:r>
              <a:rPr lang="en-GB" sz="1800" dirty="0" err="1">
                <a:latin typeface="Times New Roman" panose="02020603050405020304" pitchFamily="18" charset="0"/>
                <a:cs typeface="Times New Roman" panose="02020603050405020304" pitchFamily="18" charset="0"/>
              </a:rPr>
              <a:t>Karekla</a:t>
            </a:r>
            <a:r>
              <a:rPr lang="en-GB" sz="1800" dirty="0">
                <a:latin typeface="Times New Roman" panose="02020603050405020304" pitchFamily="18" charset="0"/>
                <a:cs typeface="Times New Roman" panose="02020603050405020304" pitchFamily="18" charset="0"/>
              </a:rPr>
              <a:t>, University of Cyprus, Cyprus</a:t>
            </a:r>
          </a:p>
          <a:p>
            <a:pPr marL="34290" indent="0">
              <a:buNone/>
            </a:pPr>
            <a:r>
              <a:rPr lang="en-GB" sz="1800" dirty="0">
                <a:latin typeface="Times New Roman" panose="02020603050405020304" pitchFamily="18" charset="0"/>
                <a:cs typeface="Times New Roman" panose="02020603050405020304" pitchFamily="18" charset="0"/>
              </a:rPr>
              <a:t>Ian Tyndall, University of Chichester, UK</a:t>
            </a:r>
          </a:p>
          <a:p>
            <a:pPr marL="34290" indent="0">
              <a:buNone/>
            </a:pPr>
            <a:r>
              <a:rPr lang="en-US" sz="1800" dirty="0">
                <a:latin typeface="Times New Roman" panose="02020603050405020304" pitchFamily="18" charset="0"/>
                <a:cs typeface="Times New Roman" panose="02020603050405020304" pitchFamily="18" charset="0"/>
              </a:rPr>
              <a:t>Sarah Cassidy, </a:t>
            </a:r>
            <a:r>
              <a:rPr lang="en-US" sz="1800" dirty="0" err="1">
                <a:latin typeface="Times New Roman" panose="02020603050405020304" pitchFamily="18" charset="0"/>
                <a:cs typeface="Times New Roman" panose="02020603050405020304" pitchFamily="18" charset="0"/>
              </a:rPr>
              <a:t>Smithsfield</a:t>
            </a:r>
            <a:r>
              <a:rPr lang="en-US" sz="1800" dirty="0">
                <a:latin typeface="Times New Roman" panose="02020603050405020304" pitchFamily="18" charset="0"/>
                <a:cs typeface="Times New Roman" panose="02020603050405020304" pitchFamily="18" charset="0"/>
              </a:rPr>
              <a:t> Clinic/Maynooth University</a:t>
            </a:r>
            <a:endParaRPr lang="en-GB" sz="1800" dirty="0">
              <a:latin typeface="Times New Roman" panose="02020603050405020304" pitchFamily="18" charset="0"/>
              <a:cs typeface="Times New Roman" panose="02020603050405020304" pitchFamily="18" charset="0"/>
            </a:endParaRPr>
          </a:p>
          <a:p>
            <a:pPr marL="34290" indent="0">
              <a:buNone/>
            </a:pPr>
            <a:endParaRPr lang="en-GB" dirty="0"/>
          </a:p>
        </p:txBody>
      </p:sp>
      <p:sp>
        <p:nvSpPr>
          <p:cNvPr id="4" name="Footer Placeholder 3">
            <a:extLst>
              <a:ext uri="{FF2B5EF4-FFF2-40B4-BE49-F238E27FC236}">
                <a16:creationId xmlns:a16="http://schemas.microsoft.com/office/drawing/2014/main" id="{505179CE-CC5C-46D6-B9BE-A6B32775F057}"/>
              </a:ext>
            </a:extLst>
          </p:cNvPr>
          <p:cNvSpPr>
            <a:spLocks noGrp="1"/>
          </p:cNvSpPr>
          <p:nvPr>
            <p:ph type="ftr" sz="quarter" idx="11"/>
          </p:nvPr>
        </p:nvSpPr>
        <p:spPr/>
        <p:txBody>
          <a:bodyPr/>
          <a:lstStyle/>
          <a:p>
            <a:r>
              <a:rPr lang="en-US"/>
              <a:t>#ACBSWC</a:t>
            </a:r>
            <a:endParaRPr lang="en-US" dirty="0"/>
          </a:p>
        </p:txBody>
      </p:sp>
      <p:pic>
        <p:nvPicPr>
          <p:cNvPr id="5" name="Picture 4">
            <a:extLst>
              <a:ext uri="{FF2B5EF4-FFF2-40B4-BE49-F238E27FC236}">
                <a16:creationId xmlns:a16="http://schemas.microsoft.com/office/drawing/2014/main" id="{9D578B9A-4428-410E-A71A-BF8CBAFBD71D}"/>
              </a:ext>
            </a:extLst>
          </p:cNvPr>
          <p:cNvPicPr>
            <a:picLocks noChangeAspect="1"/>
          </p:cNvPicPr>
          <p:nvPr/>
        </p:nvPicPr>
        <p:blipFill>
          <a:blip r:embed="rId2"/>
          <a:stretch>
            <a:fillRect/>
          </a:stretch>
        </p:blipFill>
        <p:spPr>
          <a:xfrm>
            <a:off x="3445565" y="759588"/>
            <a:ext cx="2570922" cy="790916"/>
          </a:xfrm>
          <a:prstGeom prst="rect">
            <a:avLst/>
          </a:prstGeom>
        </p:spPr>
      </p:pic>
      <p:pic>
        <p:nvPicPr>
          <p:cNvPr id="6" name="Picture 5">
            <a:extLst>
              <a:ext uri="{FF2B5EF4-FFF2-40B4-BE49-F238E27FC236}">
                <a16:creationId xmlns:a16="http://schemas.microsoft.com/office/drawing/2014/main" id="{72D4A5B6-5C07-472F-B118-0AE884AAADC0}"/>
              </a:ext>
            </a:extLst>
          </p:cNvPr>
          <p:cNvPicPr>
            <a:picLocks noChangeAspect="1"/>
          </p:cNvPicPr>
          <p:nvPr/>
        </p:nvPicPr>
        <p:blipFill>
          <a:blip r:embed="rId3"/>
          <a:stretch>
            <a:fillRect/>
          </a:stretch>
        </p:blipFill>
        <p:spPr>
          <a:xfrm>
            <a:off x="5685183" y="3730060"/>
            <a:ext cx="1280271" cy="921650"/>
          </a:xfrm>
          <a:prstGeom prst="rect">
            <a:avLst/>
          </a:prstGeom>
        </p:spPr>
      </p:pic>
      <p:pic>
        <p:nvPicPr>
          <p:cNvPr id="7" name="Picture 6">
            <a:extLst>
              <a:ext uri="{FF2B5EF4-FFF2-40B4-BE49-F238E27FC236}">
                <a16:creationId xmlns:a16="http://schemas.microsoft.com/office/drawing/2014/main" id="{6CEA1D71-172F-4189-AAE8-7C700E7CFD23}"/>
              </a:ext>
            </a:extLst>
          </p:cNvPr>
          <p:cNvPicPr>
            <a:picLocks noChangeAspect="1"/>
          </p:cNvPicPr>
          <p:nvPr/>
        </p:nvPicPr>
        <p:blipFill>
          <a:blip r:embed="rId4"/>
          <a:stretch>
            <a:fillRect/>
          </a:stretch>
        </p:blipFill>
        <p:spPr>
          <a:xfrm>
            <a:off x="6784762" y="4950358"/>
            <a:ext cx="1120003" cy="1053843"/>
          </a:xfrm>
          <a:prstGeom prst="rect">
            <a:avLst/>
          </a:prstGeom>
        </p:spPr>
      </p:pic>
      <p:pic>
        <p:nvPicPr>
          <p:cNvPr id="9" name="Picture 8">
            <a:extLst>
              <a:ext uri="{FF2B5EF4-FFF2-40B4-BE49-F238E27FC236}">
                <a16:creationId xmlns:a16="http://schemas.microsoft.com/office/drawing/2014/main" id="{7645A3C0-1BAE-4EB5-9D65-B685747AC97F}"/>
              </a:ext>
            </a:extLst>
          </p:cNvPr>
          <p:cNvPicPr>
            <a:picLocks noChangeAspect="1"/>
          </p:cNvPicPr>
          <p:nvPr/>
        </p:nvPicPr>
        <p:blipFill>
          <a:blip r:embed="rId5"/>
          <a:stretch>
            <a:fillRect/>
          </a:stretch>
        </p:blipFill>
        <p:spPr>
          <a:xfrm>
            <a:off x="7131480" y="569707"/>
            <a:ext cx="1546570" cy="894969"/>
          </a:xfrm>
          <a:prstGeom prst="rect">
            <a:avLst/>
          </a:prstGeom>
        </p:spPr>
      </p:pic>
      <p:pic>
        <p:nvPicPr>
          <p:cNvPr id="10" name="Picture 9">
            <a:extLst>
              <a:ext uri="{FF2B5EF4-FFF2-40B4-BE49-F238E27FC236}">
                <a16:creationId xmlns:a16="http://schemas.microsoft.com/office/drawing/2014/main" id="{FBADDB57-767B-4D21-A418-AB3143DE6B47}"/>
              </a:ext>
            </a:extLst>
          </p:cNvPr>
          <p:cNvPicPr>
            <a:picLocks noChangeAspect="1"/>
          </p:cNvPicPr>
          <p:nvPr/>
        </p:nvPicPr>
        <p:blipFill>
          <a:blip r:embed="rId6"/>
          <a:stretch>
            <a:fillRect/>
          </a:stretch>
        </p:blipFill>
        <p:spPr>
          <a:xfrm>
            <a:off x="7176424" y="3587285"/>
            <a:ext cx="1501626" cy="1177627"/>
          </a:xfrm>
          <a:prstGeom prst="rect">
            <a:avLst/>
          </a:prstGeom>
        </p:spPr>
      </p:pic>
      <p:pic>
        <p:nvPicPr>
          <p:cNvPr id="11" name="Picture 10">
            <a:extLst>
              <a:ext uri="{FF2B5EF4-FFF2-40B4-BE49-F238E27FC236}">
                <a16:creationId xmlns:a16="http://schemas.microsoft.com/office/drawing/2014/main" id="{6DB57D89-CC54-44DA-A556-7FA686AEF644}"/>
              </a:ext>
            </a:extLst>
          </p:cNvPr>
          <p:cNvPicPr>
            <a:picLocks noChangeAspect="1"/>
          </p:cNvPicPr>
          <p:nvPr/>
        </p:nvPicPr>
        <p:blipFill>
          <a:blip r:embed="rId7"/>
          <a:stretch>
            <a:fillRect/>
          </a:stretch>
        </p:blipFill>
        <p:spPr>
          <a:xfrm>
            <a:off x="465950" y="193143"/>
            <a:ext cx="2046547" cy="1788871"/>
          </a:xfrm>
          <a:prstGeom prst="rect">
            <a:avLst/>
          </a:prstGeom>
        </p:spPr>
      </p:pic>
    </p:spTree>
    <p:extLst>
      <p:ext uri="{BB962C8B-B14F-4D97-AF65-F5344CB8AC3E}">
        <p14:creationId xmlns:p14="http://schemas.microsoft.com/office/powerpoint/2010/main" val="277351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6563-6DBC-4BCB-9F5D-4608CC116A79}"/>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Procedure</a:t>
            </a:r>
          </a:p>
        </p:txBody>
      </p:sp>
      <p:sp>
        <p:nvSpPr>
          <p:cNvPr id="3" name="Content Placeholder 2">
            <a:extLst>
              <a:ext uri="{FF2B5EF4-FFF2-40B4-BE49-F238E27FC236}">
                <a16:creationId xmlns:a16="http://schemas.microsoft.com/office/drawing/2014/main" id="{10F1A0A6-E56A-4F62-8C4D-C12894D91B3A}"/>
              </a:ext>
            </a:extLst>
          </p:cNvPr>
          <p:cNvSpPr>
            <a:spLocks noGrp="1"/>
          </p:cNvSpPr>
          <p:nvPr>
            <p:ph sz="half" idx="1"/>
          </p:nvPr>
        </p:nvSpPr>
        <p:spPr/>
        <p:txBody>
          <a:bodyPr/>
          <a:lstStyle/>
          <a:p>
            <a:r>
              <a:rPr lang="en-GB" dirty="0">
                <a:latin typeface="Times New Roman" panose="02020603050405020304" pitchFamily="18" charset="0"/>
                <a:cs typeface="Times New Roman" panose="02020603050405020304" pitchFamily="18" charset="0"/>
              </a:rPr>
              <a:t>All seven self-report measures were uploaded to the internet with JISC Online Surveys</a:t>
            </a:r>
          </a:p>
          <a:p>
            <a:pPr marL="3429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Participants completed all seven measures in one logged-in session. </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There were no missing data as a forced-choice function was activated to ensure each item was responded to before moving on to the next item.</a:t>
            </a:r>
          </a:p>
          <a:p>
            <a:endParaRPr lang="en-GB" dirty="0"/>
          </a:p>
        </p:txBody>
      </p:sp>
      <p:pic>
        <p:nvPicPr>
          <p:cNvPr id="6" name="Content Placeholder 5">
            <a:extLst>
              <a:ext uri="{FF2B5EF4-FFF2-40B4-BE49-F238E27FC236}">
                <a16:creationId xmlns:a16="http://schemas.microsoft.com/office/drawing/2014/main" id="{743644BA-0BAA-4AD9-8584-A2D4B55BA659}"/>
              </a:ext>
            </a:extLst>
          </p:cNvPr>
          <p:cNvPicPr>
            <a:picLocks noGrp="1" noChangeAspect="1"/>
          </p:cNvPicPr>
          <p:nvPr>
            <p:ph sz="half" idx="2"/>
          </p:nvPr>
        </p:nvPicPr>
        <p:blipFill>
          <a:blip r:embed="rId2"/>
          <a:stretch>
            <a:fillRect/>
          </a:stretch>
        </p:blipFill>
        <p:spPr>
          <a:xfrm>
            <a:off x="5052926" y="2057398"/>
            <a:ext cx="3565525" cy="3227665"/>
          </a:xfrm>
          <a:prstGeom prst="rect">
            <a:avLst/>
          </a:prstGeom>
        </p:spPr>
      </p:pic>
      <p:sp>
        <p:nvSpPr>
          <p:cNvPr id="4" name="Footer Placeholder 3">
            <a:extLst>
              <a:ext uri="{FF2B5EF4-FFF2-40B4-BE49-F238E27FC236}">
                <a16:creationId xmlns:a16="http://schemas.microsoft.com/office/drawing/2014/main" id="{F129016A-DBDA-4CC6-8D86-5917DAF01D24}"/>
              </a:ext>
            </a:extLst>
          </p:cNvPr>
          <p:cNvSpPr>
            <a:spLocks noGrp="1"/>
          </p:cNvSpPr>
          <p:nvPr>
            <p:ph type="ftr" sz="quarter" idx="11"/>
          </p:nvPr>
        </p:nvSpPr>
        <p:spPr/>
        <p:txBody>
          <a:bodyPr/>
          <a:lstStyle/>
          <a:p>
            <a:r>
              <a:rPr lang="en-US"/>
              <a:t>#ACBSWC</a:t>
            </a:r>
            <a:endParaRPr lang="en-US" dirty="0"/>
          </a:p>
        </p:txBody>
      </p:sp>
    </p:spTree>
    <p:extLst>
      <p:ext uri="{BB962C8B-B14F-4D97-AF65-F5344CB8AC3E}">
        <p14:creationId xmlns:p14="http://schemas.microsoft.com/office/powerpoint/2010/main" val="1373129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6563-6DBC-4BCB-9F5D-4608CC116A79}"/>
              </a:ext>
            </a:extLst>
          </p:cNvPr>
          <p:cNvSpPr>
            <a:spLocks noGrp="1"/>
          </p:cNvSpPr>
          <p:nvPr>
            <p:ph type="title"/>
          </p:nvPr>
        </p:nvSpPr>
        <p:spPr>
          <a:xfrm>
            <a:off x="857250" y="609600"/>
            <a:ext cx="7406640" cy="581637"/>
          </a:xfrm>
        </p:spPr>
        <p:txBody>
          <a:bodyPr>
            <a:normAutofit fontScale="90000"/>
          </a:bodyPr>
          <a:lstStyle/>
          <a:p>
            <a:r>
              <a:rPr lang="en-GB" dirty="0">
                <a:latin typeface="Times New Roman" panose="02020603050405020304" pitchFamily="18" charset="0"/>
                <a:cs typeface="Times New Roman" panose="02020603050405020304" pitchFamily="18" charset="0"/>
              </a:rPr>
              <a:t>Data Analysis plan</a:t>
            </a:r>
          </a:p>
        </p:txBody>
      </p:sp>
      <p:sp>
        <p:nvSpPr>
          <p:cNvPr id="3" name="Content Placeholder 2">
            <a:extLst>
              <a:ext uri="{FF2B5EF4-FFF2-40B4-BE49-F238E27FC236}">
                <a16:creationId xmlns:a16="http://schemas.microsoft.com/office/drawing/2014/main" id="{10F1A0A6-E56A-4F62-8C4D-C12894D91B3A}"/>
              </a:ext>
            </a:extLst>
          </p:cNvPr>
          <p:cNvSpPr>
            <a:spLocks noGrp="1"/>
          </p:cNvSpPr>
          <p:nvPr>
            <p:ph idx="1"/>
          </p:nvPr>
        </p:nvSpPr>
        <p:spPr>
          <a:xfrm>
            <a:off x="304311" y="1368402"/>
            <a:ext cx="8546073" cy="4678261"/>
          </a:xfrm>
        </p:spPr>
        <p:txBody>
          <a:bodyPr>
            <a:normAutofit fontScale="62500" lnSpcReduction="20000"/>
          </a:bodyPr>
          <a:lstStyle/>
          <a:p>
            <a:pPr indent="450215" algn="just">
              <a:lnSpc>
                <a:spcPct val="200000"/>
              </a:lnSpc>
              <a:spcAft>
                <a:spcPts val="800"/>
              </a:spcAft>
            </a:pPr>
            <a:r>
              <a:rPr lang="en-US" sz="2500" dirty="0">
                <a:latin typeface="Times New Roman" panose="02020603050405020304" pitchFamily="18" charset="0"/>
                <a:ea typeface="Calibri" panose="020F0502020204030204" pitchFamily="34" charset="0"/>
                <a:cs typeface="Times New Roman" panose="02020603050405020304" pitchFamily="18" charset="0"/>
              </a:rPr>
              <a:t>A confirmatory factor analysis (CFA) was conducted to test the degree of overlap between adaptability and psychological inflexibility</a:t>
            </a:r>
          </a:p>
          <a:p>
            <a:pPr indent="0" algn="just">
              <a:lnSpc>
                <a:spcPct val="200000"/>
              </a:lnSpc>
              <a:spcAft>
                <a:spcPts val="800"/>
              </a:spcAft>
              <a:buNone/>
            </a:pPr>
            <a:endParaRPr lang="en-US" sz="25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200000"/>
              </a:lnSpc>
              <a:spcAft>
                <a:spcPts val="800"/>
              </a:spcAft>
            </a:pPr>
            <a:r>
              <a:rPr lang="en-US" sz="2500" dirty="0">
                <a:latin typeface="Times New Roman" panose="02020603050405020304" pitchFamily="18" charset="0"/>
                <a:ea typeface="Calibri" panose="020F0502020204030204" pitchFamily="34" charset="0"/>
                <a:cs typeface="Times New Roman" panose="02020603050405020304" pitchFamily="18" charset="0"/>
              </a:rPr>
              <a:t>A structural equation model (SEM) was employed to test whether and how the two hypothesized outcomes (i.e., psychological distress and well-being) were influenced by psychological inflexibility and adaptability.</a:t>
            </a:r>
          </a:p>
          <a:p>
            <a:pPr indent="450215" algn="just">
              <a:lnSpc>
                <a:spcPct val="200000"/>
              </a:lnSpc>
              <a:spcAft>
                <a:spcPts val="800"/>
              </a:spcAft>
            </a:pPr>
            <a:endParaRPr lang="en-US" sz="2500" dirty="0">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200000"/>
              </a:lnSpc>
              <a:spcAft>
                <a:spcPts val="800"/>
              </a:spcAft>
            </a:pPr>
            <a:r>
              <a:rPr lang="en-US" sz="2500" dirty="0">
                <a:latin typeface="Times New Roman" panose="02020603050405020304" pitchFamily="18" charset="0"/>
                <a:ea typeface="Calibri" panose="020F0502020204030204" pitchFamily="34" charset="0"/>
                <a:cs typeface="Times New Roman" panose="02020603050405020304" pitchFamily="18" charset="0"/>
              </a:rPr>
              <a:t>All the analyses were run using the software </a:t>
            </a:r>
            <a:r>
              <a:rPr lang="en-US" sz="2500" dirty="0" err="1">
                <a:latin typeface="Times New Roman" panose="02020603050405020304" pitchFamily="18" charset="0"/>
                <a:ea typeface="Calibri" panose="020F0502020204030204" pitchFamily="34" charset="0"/>
                <a:cs typeface="Times New Roman" panose="02020603050405020304" pitchFamily="18" charset="0"/>
              </a:rPr>
              <a:t>Mplus</a:t>
            </a:r>
            <a:r>
              <a:rPr lang="en-US" sz="2500" dirty="0">
                <a:latin typeface="Times New Roman" panose="02020603050405020304" pitchFamily="18" charset="0"/>
                <a:ea typeface="Calibri" panose="020F0502020204030204" pitchFamily="34" charset="0"/>
                <a:cs typeface="Times New Roman" panose="02020603050405020304" pitchFamily="18" charset="0"/>
              </a:rPr>
              <a:t>, version 7 (</a:t>
            </a:r>
            <a:r>
              <a:rPr lang="en-US" sz="2500" dirty="0" err="1">
                <a:latin typeface="Times New Roman" panose="02020603050405020304" pitchFamily="18" charset="0"/>
                <a:ea typeface="Calibri" panose="020F0502020204030204" pitchFamily="34" charset="0"/>
                <a:cs typeface="Times New Roman" panose="02020603050405020304" pitchFamily="18" charset="0"/>
              </a:rPr>
              <a:t>Muthén</a:t>
            </a:r>
            <a:r>
              <a:rPr lang="en-US" sz="2500" dirty="0">
                <a:latin typeface="Times New Roman" panose="02020603050405020304" pitchFamily="18" charset="0"/>
                <a:ea typeface="Calibri" panose="020F0502020204030204" pitchFamily="34" charset="0"/>
                <a:cs typeface="Times New Roman" panose="02020603050405020304" pitchFamily="18" charset="0"/>
              </a:rPr>
              <a:t> &amp; </a:t>
            </a:r>
            <a:r>
              <a:rPr lang="en-US" sz="2500" dirty="0" err="1">
                <a:latin typeface="Times New Roman" panose="02020603050405020304" pitchFamily="18" charset="0"/>
                <a:ea typeface="Calibri" panose="020F0502020204030204" pitchFamily="34" charset="0"/>
                <a:cs typeface="Times New Roman" panose="02020603050405020304" pitchFamily="18" charset="0"/>
              </a:rPr>
              <a:t>Muthén</a:t>
            </a:r>
            <a:r>
              <a:rPr lang="en-US" sz="2500" dirty="0">
                <a:latin typeface="Times New Roman" panose="02020603050405020304" pitchFamily="18" charset="0"/>
                <a:ea typeface="Calibri" panose="020F0502020204030204" pitchFamily="34" charset="0"/>
                <a:cs typeface="Times New Roman" panose="02020603050405020304" pitchFamily="18" charset="0"/>
              </a:rPr>
              <a:t>, 2012).  </a:t>
            </a:r>
            <a:endParaRPr lang="en-GB" sz="2200" dirty="0">
              <a:latin typeface="Times New Roman" panose="02020603050405020304" pitchFamily="18" charset="0"/>
              <a:ea typeface="Calibri" panose="020F0502020204030204" pitchFamily="34"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F129016A-DBDA-4CC6-8D86-5917DAF01D24}"/>
              </a:ext>
            </a:extLst>
          </p:cNvPr>
          <p:cNvSpPr>
            <a:spLocks noGrp="1"/>
          </p:cNvSpPr>
          <p:nvPr>
            <p:ph type="ftr" sz="quarter" idx="11"/>
          </p:nvPr>
        </p:nvSpPr>
        <p:spPr/>
        <p:txBody>
          <a:bodyPr/>
          <a:lstStyle/>
          <a:p>
            <a:r>
              <a:rPr lang="en-US"/>
              <a:t>#ACBSWC</a:t>
            </a:r>
            <a:endParaRPr lang="en-US" dirty="0"/>
          </a:p>
        </p:txBody>
      </p:sp>
    </p:spTree>
    <p:extLst>
      <p:ext uri="{BB962C8B-B14F-4D97-AF65-F5344CB8AC3E}">
        <p14:creationId xmlns:p14="http://schemas.microsoft.com/office/powerpoint/2010/main" val="1132075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6563-6DBC-4BCB-9F5D-4608CC116A79}"/>
              </a:ext>
            </a:extLst>
          </p:cNvPr>
          <p:cNvSpPr>
            <a:spLocks noGrp="1"/>
          </p:cNvSpPr>
          <p:nvPr>
            <p:ph type="title"/>
          </p:nvPr>
        </p:nvSpPr>
        <p:spPr>
          <a:xfrm>
            <a:off x="857250" y="609601"/>
            <a:ext cx="7406640" cy="1081696"/>
          </a:xfrm>
        </p:spPr>
        <p:txBody>
          <a:bodyPr/>
          <a:lstStyle/>
          <a:p>
            <a:pPr algn="ctr"/>
            <a:r>
              <a:rPr lang="en-GB" dirty="0">
                <a:latin typeface="Times New Roman" panose="02020603050405020304" pitchFamily="18" charset="0"/>
                <a:cs typeface="Times New Roman" panose="02020603050405020304" pitchFamily="18" charset="0"/>
              </a:rPr>
              <a:t>Bivariate Correlations</a:t>
            </a:r>
          </a:p>
        </p:txBody>
      </p:sp>
      <p:pic>
        <p:nvPicPr>
          <p:cNvPr id="6" name="Content Placeholder 5">
            <a:extLst>
              <a:ext uri="{FF2B5EF4-FFF2-40B4-BE49-F238E27FC236}">
                <a16:creationId xmlns:a16="http://schemas.microsoft.com/office/drawing/2014/main" id="{5EBFBBDF-0969-47C9-9C97-5BFF4A7508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3794" y="1923691"/>
            <a:ext cx="6487430" cy="4067743"/>
          </a:xfrm>
        </p:spPr>
      </p:pic>
      <p:sp>
        <p:nvSpPr>
          <p:cNvPr id="4" name="Footer Placeholder 3">
            <a:extLst>
              <a:ext uri="{FF2B5EF4-FFF2-40B4-BE49-F238E27FC236}">
                <a16:creationId xmlns:a16="http://schemas.microsoft.com/office/drawing/2014/main" id="{F129016A-DBDA-4CC6-8D86-5917DAF01D24}"/>
              </a:ext>
            </a:extLst>
          </p:cNvPr>
          <p:cNvSpPr>
            <a:spLocks noGrp="1"/>
          </p:cNvSpPr>
          <p:nvPr>
            <p:ph type="ftr" sz="quarter" idx="11"/>
          </p:nvPr>
        </p:nvSpPr>
        <p:spPr/>
        <p:txBody>
          <a:bodyPr/>
          <a:lstStyle/>
          <a:p>
            <a:r>
              <a:rPr lang="en-US"/>
              <a:t>#ACBSWC</a:t>
            </a:r>
            <a:endParaRPr lang="en-US" dirty="0"/>
          </a:p>
        </p:txBody>
      </p:sp>
      <p:sp>
        <p:nvSpPr>
          <p:cNvPr id="7" name="Oval 6">
            <a:extLst>
              <a:ext uri="{FF2B5EF4-FFF2-40B4-BE49-F238E27FC236}">
                <a16:creationId xmlns:a16="http://schemas.microsoft.com/office/drawing/2014/main" id="{0F5B9611-8F7F-483F-9DDD-3B02EA641647}"/>
              </a:ext>
            </a:extLst>
          </p:cNvPr>
          <p:cNvSpPr/>
          <p:nvPr/>
        </p:nvSpPr>
        <p:spPr>
          <a:xfrm>
            <a:off x="3087757" y="2835965"/>
            <a:ext cx="569843" cy="593035"/>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8287BBE-AD76-4AA9-A9DA-7E7FCC90606A}"/>
              </a:ext>
            </a:extLst>
          </p:cNvPr>
          <p:cNvSpPr txBox="1"/>
          <p:nvPr/>
        </p:nvSpPr>
        <p:spPr>
          <a:xfrm>
            <a:off x="4195229" y="2901649"/>
            <a:ext cx="4135773" cy="461665"/>
          </a:xfrm>
          <a:prstGeom prst="rect">
            <a:avLst/>
          </a:prstGeom>
          <a:noFill/>
        </p:spPr>
        <p:txBody>
          <a:bodyPr wrap="square" rtlCol="0">
            <a:spAutoFit/>
          </a:bodyPr>
          <a:lstStyle/>
          <a:p>
            <a:r>
              <a:rPr lang="en-GB" sz="1200" b="1" i="1" dirty="0">
                <a:solidFill>
                  <a:srgbClr val="7030A0"/>
                </a:solidFill>
                <a:latin typeface="Times New Roman" panose="02020603050405020304" pitchFamily="18" charset="0"/>
                <a:cs typeface="Times New Roman" panose="02020603050405020304" pitchFamily="18" charset="0"/>
              </a:rPr>
              <a:t>An initial bivariate correlation suggested a medium to large correlation between adaptability and psychological flexibility</a:t>
            </a:r>
            <a:r>
              <a:rPr lang="en-GB" sz="1200" b="1" i="1" dirty="0">
                <a:solidFill>
                  <a:srgbClr val="7030A0"/>
                </a:solidFill>
              </a:rPr>
              <a:t>!</a:t>
            </a:r>
          </a:p>
        </p:txBody>
      </p:sp>
    </p:spTree>
    <p:extLst>
      <p:ext uri="{BB962C8B-B14F-4D97-AF65-F5344CB8AC3E}">
        <p14:creationId xmlns:p14="http://schemas.microsoft.com/office/powerpoint/2010/main" val="2708764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63BA4-82E9-46A0-852C-11B3E0BE59DE}"/>
              </a:ext>
            </a:extLst>
          </p:cNvPr>
          <p:cNvSpPr>
            <a:spLocks noGrp="1"/>
          </p:cNvSpPr>
          <p:nvPr>
            <p:ph type="title"/>
          </p:nvPr>
        </p:nvSpPr>
        <p:spPr>
          <a:xfrm>
            <a:off x="857250" y="609600"/>
            <a:ext cx="7406640" cy="662609"/>
          </a:xfrm>
        </p:spPr>
        <p:txBody>
          <a:bodyPr/>
          <a:lstStyle/>
          <a:p>
            <a:pPr algn="ctr"/>
            <a:r>
              <a:rPr lang="en-GB" dirty="0">
                <a:latin typeface="Times New Roman" panose="02020603050405020304" pitchFamily="18" charset="0"/>
                <a:cs typeface="Times New Roman" panose="02020603050405020304" pitchFamily="18" charset="0"/>
              </a:rPr>
              <a:t>Testing the Overlap</a:t>
            </a:r>
          </a:p>
        </p:txBody>
      </p:sp>
      <p:sp>
        <p:nvSpPr>
          <p:cNvPr id="3" name="Content Placeholder 2">
            <a:extLst>
              <a:ext uri="{FF2B5EF4-FFF2-40B4-BE49-F238E27FC236}">
                <a16:creationId xmlns:a16="http://schemas.microsoft.com/office/drawing/2014/main" id="{47131D9E-1AFF-4B33-816B-2845D3527057}"/>
              </a:ext>
            </a:extLst>
          </p:cNvPr>
          <p:cNvSpPr>
            <a:spLocks noGrp="1"/>
          </p:cNvSpPr>
          <p:nvPr>
            <p:ph idx="1"/>
          </p:nvPr>
        </p:nvSpPr>
        <p:spPr>
          <a:xfrm>
            <a:off x="424071" y="1417983"/>
            <a:ext cx="8415130" cy="4678017"/>
          </a:xfrm>
        </p:spPr>
        <p:txBody>
          <a:bodyPr/>
          <a:lstStyle/>
          <a:p>
            <a:r>
              <a:rPr lang="en-US" dirty="0">
                <a:latin typeface="Times New Roman" panose="02020603050405020304" pitchFamily="18" charset="0"/>
                <a:cs typeface="Times New Roman" panose="02020603050405020304" pitchFamily="18" charset="0"/>
              </a:rPr>
              <a:t>The chi-square test was associated with a significant probability, χ²(102) = 202.10, </a:t>
            </a: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&lt; .001</a:t>
            </a:r>
          </a:p>
          <a:p>
            <a:pPr marL="3429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the other indices showed acceptable values, RMSEA = .069, CFI = .917, indicating a good fit of the model (Brown, 2015; Kline, 2015).</a:t>
            </a:r>
          </a:p>
          <a:p>
            <a:pPr marL="3429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Standardized item loadings ranged from .65 to .87, whereas the cognitive-behavioral factor and the affective factor loaded .92 and .65 on the global adaptability factor, respectively.</a:t>
            </a:r>
          </a:p>
          <a:p>
            <a:pPr marL="3429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 high negative correlation,</a:t>
            </a:r>
            <a:r>
              <a:rPr lang="en-US" i="1" dirty="0">
                <a:latin typeface="Times New Roman" panose="02020603050405020304" pitchFamily="18" charset="0"/>
                <a:cs typeface="Times New Roman" panose="02020603050405020304" pitchFamily="18" charset="0"/>
              </a:rPr>
              <a:t> </a:t>
            </a:r>
            <a:r>
              <a:rPr lang="en-US" b="1" i="1" u="sng" dirty="0">
                <a:latin typeface="Times New Roman" panose="02020603050405020304" pitchFamily="18" charset="0"/>
                <a:cs typeface="Times New Roman" panose="02020603050405020304" pitchFamily="18" charset="0"/>
              </a:rPr>
              <a:t>r </a:t>
            </a:r>
            <a:r>
              <a:rPr lang="en-US" b="1" u="sng" dirty="0">
                <a:latin typeface="Times New Roman" panose="02020603050405020304" pitchFamily="18" charset="0"/>
                <a:cs typeface="Times New Roman" panose="02020603050405020304" pitchFamily="18" charset="0"/>
              </a:rPr>
              <a:t>= - .52,</a:t>
            </a:r>
            <a:r>
              <a:rPr lang="en-US" b="1" i="1" u="sng" dirty="0">
                <a:latin typeface="Times New Roman" panose="02020603050405020304" pitchFamily="18" charset="0"/>
                <a:cs typeface="Times New Roman" panose="02020603050405020304" pitchFamily="18" charset="0"/>
              </a:rPr>
              <a:t> p </a:t>
            </a:r>
            <a:r>
              <a:rPr lang="en-US" b="1" u="sng" dirty="0">
                <a:latin typeface="Times New Roman" panose="02020603050405020304" pitchFamily="18" charset="0"/>
                <a:cs typeface="Times New Roman" panose="02020603050405020304" pitchFamily="18" charset="0"/>
              </a:rPr>
              <a:t>&lt; .001</a:t>
            </a:r>
            <a:r>
              <a:rPr lang="en-US" dirty="0">
                <a:latin typeface="Times New Roman" panose="02020603050405020304" pitchFamily="18" charset="0"/>
                <a:cs typeface="Times New Roman" panose="02020603050405020304" pitchFamily="18" charset="0"/>
              </a:rPr>
              <a:t>, was observed between global adaptability and psychological inflexibility</a:t>
            </a:r>
            <a:endParaRPr lang="en-GB"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29E873CB-6C2C-4A84-94BF-7AE3CC80CD44}"/>
              </a:ext>
            </a:extLst>
          </p:cNvPr>
          <p:cNvSpPr>
            <a:spLocks noGrp="1"/>
          </p:cNvSpPr>
          <p:nvPr>
            <p:ph type="ftr" sz="quarter" idx="11"/>
          </p:nvPr>
        </p:nvSpPr>
        <p:spPr/>
        <p:txBody>
          <a:bodyPr/>
          <a:lstStyle/>
          <a:p>
            <a:r>
              <a:rPr lang="en-US"/>
              <a:t>#ACBSWC</a:t>
            </a:r>
            <a:endParaRPr lang="en-US" dirty="0"/>
          </a:p>
        </p:txBody>
      </p:sp>
    </p:spTree>
    <p:extLst>
      <p:ext uri="{BB962C8B-B14F-4D97-AF65-F5344CB8AC3E}">
        <p14:creationId xmlns:p14="http://schemas.microsoft.com/office/powerpoint/2010/main" val="206505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6563-6DBC-4BCB-9F5D-4608CC116A79}"/>
              </a:ext>
            </a:extLst>
          </p:cNvPr>
          <p:cNvSpPr>
            <a:spLocks noGrp="1"/>
          </p:cNvSpPr>
          <p:nvPr>
            <p:ph type="title"/>
          </p:nvPr>
        </p:nvSpPr>
        <p:spPr>
          <a:xfrm>
            <a:off x="868680" y="269046"/>
            <a:ext cx="7406640" cy="516835"/>
          </a:xfrm>
        </p:spPr>
        <p:txBody>
          <a:bodyPr>
            <a:normAutofit fontScale="90000"/>
          </a:bodyPr>
          <a:lstStyle/>
          <a:p>
            <a:pPr algn="ctr"/>
            <a:r>
              <a:rPr lang="en-GB" dirty="0">
                <a:latin typeface="Times New Roman" panose="02020603050405020304" pitchFamily="18" charset="0"/>
                <a:cs typeface="Times New Roman" panose="02020603050405020304" pitchFamily="18" charset="0"/>
              </a:rPr>
              <a:t>Confirmatory Factor Analysis</a:t>
            </a:r>
          </a:p>
        </p:txBody>
      </p:sp>
      <p:sp>
        <p:nvSpPr>
          <p:cNvPr id="4" name="Footer Placeholder 3">
            <a:extLst>
              <a:ext uri="{FF2B5EF4-FFF2-40B4-BE49-F238E27FC236}">
                <a16:creationId xmlns:a16="http://schemas.microsoft.com/office/drawing/2014/main" id="{F129016A-DBDA-4CC6-8D86-5917DAF01D24}"/>
              </a:ext>
            </a:extLst>
          </p:cNvPr>
          <p:cNvSpPr>
            <a:spLocks noGrp="1"/>
          </p:cNvSpPr>
          <p:nvPr>
            <p:ph type="ftr" sz="quarter" idx="11"/>
          </p:nvPr>
        </p:nvSpPr>
        <p:spPr/>
        <p:txBody>
          <a:bodyPr/>
          <a:lstStyle/>
          <a:p>
            <a:r>
              <a:rPr lang="en-US"/>
              <a:t>#ACBSWC</a:t>
            </a:r>
            <a:endParaRPr lang="en-US" dirty="0"/>
          </a:p>
        </p:txBody>
      </p:sp>
      <p:pic>
        <p:nvPicPr>
          <p:cNvPr id="8" name="Picture 7">
            <a:extLst>
              <a:ext uri="{FF2B5EF4-FFF2-40B4-BE49-F238E27FC236}">
                <a16:creationId xmlns:a16="http://schemas.microsoft.com/office/drawing/2014/main" id="{4FBE4A82-19D9-4FCE-AF60-1FBDFE3CADAA}"/>
              </a:ext>
            </a:extLst>
          </p:cNvPr>
          <p:cNvPicPr>
            <a:picLocks noChangeAspect="1"/>
          </p:cNvPicPr>
          <p:nvPr/>
        </p:nvPicPr>
        <p:blipFill>
          <a:blip r:embed="rId2"/>
          <a:stretch>
            <a:fillRect/>
          </a:stretch>
        </p:blipFill>
        <p:spPr>
          <a:xfrm>
            <a:off x="503582" y="1126435"/>
            <a:ext cx="8415131" cy="4996070"/>
          </a:xfrm>
          <a:prstGeom prst="rect">
            <a:avLst/>
          </a:prstGeom>
        </p:spPr>
      </p:pic>
    </p:spTree>
    <p:extLst>
      <p:ext uri="{BB962C8B-B14F-4D97-AF65-F5344CB8AC3E}">
        <p14:creationId xmlns:p14="http://schemas.microsoft.com/office/powerpoint/2010/main" val="1109320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763E8-1C52-4FBD-8AE1-6E445CCA6D55}"/>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Structural Equation Model</a:t>
            </a:r>
          </a:p>
        </p:txBody>
      </p:sp>
      <p:sp>
        <p:nvSpPr>
          <p:cNvPr id="3" name="Content Placeholder 2">
            <a:extLst>
              <a:ext uri="{FF2B5EF4-FFF2-40B4-BE49-F238E27FC236}">
                <a16:creationId xmlns:a16="http://schemas.microsoft.com/office/drawing/2014/main" id="{D525CC39-6C7C-4931-8EA9-AA8736915A0F}"/>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Regression coefficients were all significant, except for the effect of adaptability on psychological distress. </a:t>
            </a:r>
          </a:p>
          <a:p>
            <a:pPr marL="3429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Specifically, psychological inflexibility positively predicted psychological distress and negatively predicted well-being, and the magnitude of the former effect was significantly higher than the latter one, </a:t>
            </a:r>
            <a:r>
              <a:rPr lang="en-US" dirty="0" err="1">
                <a:latin typeface="Times New Roman" panose="02020603050405020304" pitchFamily="18" charset="0"/>
                <a:cs typeface="Times New Roman" panose="02020603050405020304" pitchFamily="18" charset="0"/>
              </a:rPr>
              <a:t>Δb</a:t>
            </a:r>
            <a:r>
              <a:rPr lang="en-US" dirty="0">
                <a:latin typeface="Times New Roman" panose="02020603050405020304" pitchFamily="18" charset="0"/>
                <a:cs typeface="Times New Roman" panose="02020603050405020304" pitchFamily="18" charset="0"/>
              </a:rPr>
              <a:t> = .14, S.E. = .07, </a:t>
            </a: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.029. </a:t>
            </a:r>
          </a:p>
          <a:p>
            <a:pPr marL="3429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Adaptability significantly and positively influenced well-being. Among the two outcomes, psychological distress showed the largest explained variance (</a:t>
            </a:r>
            <a:r>
              <a:rPr lang="en-US" i="1" dirty="0">
                <a:latin typeface="Times New Roman" panose="02020603050405020304" pitchFamily="18" charset="0"/>
                <a:ea typeface="Calibri" panose="020F0502020204030204" pitchFamily="34" charset="0"/>
              </a:rPr>
              <a:t>R</a:t>
            </a:r>
            <a:r>
              <a:rPr lang="en-US" baseline="30000" dirty="0">
                <a:latin typeface="Times New Roman" panose="02020603050405020304" pitchFamily="18" charset="0"/>
                <a:ea typeface="Calibri" panose="020F0502020204030204" pitchFamily="34" charset="0"/>
              </a:rPr>
              <a:t>2</a:t>
            </a:r>
            <a:r>
              <a:rPr lang="en-US" dirty="0">
                <a:latin typeface="Times New Roman" panose="02020603050405020304" pitchFamily="18" charset="0"/>
                <a:cs typeface="Times New Roman" panose="02020603050405020304" pitchFamily="18" charset="0"/>
              </a:rPr>
              <a:t> = .62) followed by well-being (</a:t>
            </a:r>
            <a:r>
              <a:rPr lang="en-US" i="1" dirty="0">
                <a:latin typeface="Times New Roman" panose="02020603050405020304" pitchFamily="18" charset="0"/>
                <a:ea typeface="Calibri" panose="020F0502020204030204" pitchFamily="34" charset="0"/>
              </a:rPr>
              <a:t>R</a:t>
            </a:r>
            <a:r>
              <a:rPr lang="en-US" baseline="30000" dirty="0">
                <a:latin typeface="Times New Roman" panose="02020603050405020304" pitchFamily="18" charset="0"/>
                <a:ea typeface="Calibri" panose="020F0502020204030204" pitchFamily="34" charset="0"/>
              </a:rPr>
              <a:t>2</a:t>
            </a:r>
            <a:r>
              <a:rPr lang="en-US" dirty="0">
                <a:latin typeface="Times New Roman" panose="02020603050405020304" pitchFamily="18" charset="0"/>
                <a:cs typeface="Times New Roman" panose="02020603050405020304" pitchFamily="18" charset="0"/>
              </a:rPr>
              <a:t> = .48).</a:t>
            </a:r>
            <a:endParaRPr lang="en-GB"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787B14A-CBC4-460B-8E79-4ED476E845FC}"/>
              </a:ext>
            </a:extLst>
          </p:cNvPr>
          <p:cNvSpPr>
            <a:spLocks noGrp="1"/>
          </p:cNvSpPr>
          <p:nvPr>
            <p:ph type="ftr" sz="quarter" idx="11"/>
          </p:nvPr>
        </p:nvSpPr>
        <p:spPr/>
        <p:txBody>
          <a:bodyPr/>
          <a:lstStyle/>
          <a:p>
            <a:r>
              <a:rPr lang="en-US"/>
              <a:t>#ACBSWC</a:t>
            </a:r>
            <a:endParaRPr lang="en-US" dirty="0"/>
          </a:p>
        </p:txBody>
      </p:sp>
    </p:spTree>
    <p:extLst>
      <p:ext uri="{BB962C8B-B14F-4D97-AF65-F5344CB8AC3E}">
        <p14:creationId xmlns:p14="http://schemas.microsoft.com/office/powerpoint/2010/main" val="2059009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6563-6DBC-4BCB-9F5D-4608CC116A79}"/>
              </a:ext>
            </a:extLst>
          </p:cNvPr>
          <p:cNvSpPr>
            <a:spLocks noGrp="1"/>
          </p:cNvSpPr>
          <p:nvPr>
            <p:ph type="title"/>
          </p:nvPr>
        </p:nvSpPr>
        <p:spPr>
          <a:xfrm>
            <a:off x="868680" y="269046"/>
            <a:ext cx="7406640" cy="516835"/>
          </a:xfrm>
        </p:spPr>
        <p:txBody>
          <a:bodyPr>
            <a:normAutofit fontScale="90000"/>
          </a:bodyPr>
          <a:lstStyle/>
          <a:p>
            <a:pPr algn="ctr"/>
            <a:r>
              <a:rPr lang="en-GB" dirty="0">
                <a:latin typeface="Times New Roman" panose="02020603050405020304" pitchFamily="18" charset="0"/>
                <a:cs typeface="Times New Roman" panose="02020603050405020304" pitchFamily="18" charset="0"/>
              </a:rPr>
              <a:t>Structural Equation Model</a:t>
            </a:r>
          </a:p>
        </p:txBody>
      </p:sp>
      <p:sp>
        <p:nvSpPr>
          <p:cNvPr id="4" name="Footer Placeholder 3">
            <a:extLst>
              <a:ext uri="{FF2B5EF4-FFF2-40B4-BE49-F238E27FC236}">
                <a16:creationId xmlns:a16="http://schemas.microsoft.com/office/drawing/2014/main" id="{F129016A-DBDA-4CC6-8D86-5917DAF01D24}"/>
              </a:ext>
            </a:extLst>
          </p:cNvPr>
          <p:cNvSpPr>
            <a:spLocks noGrp="1"/>
          </p:cNvSpPr>
          <p:nvPr>
            <p:ph type="ftr" sz="quarter" idx="11"/>
          </p:nvPr>
        </p:nvSpPr>
        <p:spPr/>
        <p:txBody>
          <a:bodyPr/>
          <a:lstStyle/>
          <a:p>
            <a:r>
              <a:rPr lang="en-US"/>
              <a:t>#ACBSWC</a:t>
            </a:r>
            <a:endParaRPr lang="en-US" dirty="0"/>
          </a:p>
        </p:txBody>
      </p:sp>
      <p:pic>
        <p:nvPicPr>
          <p:cNvPr id="3" name="Picture 2">
            <a:extLst>
              <a:ext uri="{FF2B5EF4-FFF2-40B4-BE49-F238E27FC236}">
                <a16:creationId xmlns:a16="http://schemas.microsoft.com/office/drawing/2014/main" id="{B321BDF9-E494-41F4-A460-7316924C6338}"/>
              </a:ext>
            </a:extLst>
          </p:cNvPr>
          <p:cNvPicPr>
            <a:picLocks noChangeAspect="1"/>
          </p:cNvPicPr>
          <p:nvPr/>
        </p:nvPicPr>
        <p:blipFill>
          <a:blip r:embed="rId2"/>
          <a:stretch>
            <a:fillRect/>
          </a:stretch>
        </p:blipFill>
        <p:spPr>
          <a:xfrm>
            <a:off x="172278" y="1126434"/>
            <a:ext cx="8653137" cy="4996069"/>
          </a:xfrm>
          <a:prstGeom prst="rect">
            <a:avLst/>
          </a:prstGeom>
        </p:spPr>
      </p:pic>
    </p:spTree>
    <p:extLst>
      <p:ext uri="{BB962C8B-B14F-4D97-AF65-F5344CB8AC3E}">
        <p14:creationId xmlns:p14="http://schemas.microsoft.com/office/powerpoint/2010/main" val="3728767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EE18D-D7FE-4FAC-BB77-4DCEC83F3133}"/>
              </a:ext>
            </a:extLst>
          </p:cNvPr>
          <p:cNvSpPr>
            <a:spLocks noGrp="1"/>
          </p:cNvSpPr>
          <p:nvPr>
            <p:ph type="title"/>
          </p:nvPr>
        </p:nvSpPr>
        <p:spPr/>
        <p:txBody>
          <a:bodyPr/>
          <a:lstStyle/>
          <a:p>
            <a:pPr algn="ctr"/>
            <a:r>
              <a:rPr lang="en-GB" dirty="0">
                <a:latin typeface="Times New Roman" panose="02020603050405020304" pitchFamily="18" charset="0"/>
                <a:cs typeface="Times New Roman" panose="02020603050405020304" pitchFamily="18" charset="0"/>
              </a:rPr>
              <a:t>Discussion</a:t>
            </a:r>
          </a:p>
        </p:txBody>
      </p:sp>
      <p:sp>
        <p:nvSpPr>
          <p:cNvPr id="3" name="Content Placeholder 2">
            <a:extLst>
              <a:ext uri="{FF2B5EF4-FFF2-40B4-BE49-F238E27FC236}">
                <a16:creationId xmlns:a16="http://schemas.microsoft.com/office/drawing/2014/main" id="{AB76E1D1-C727-4A53-B16E-6BC668A8E7BA}"/>
              </a:ext>
            </a:extLst>
          </p:cNvPr>
          <p:cNvSpPr>
            <a:spLocks noGrp="1"/>
          </p:cNvSpPr>
          <p:nvPr>
            <p:ph idx="1"/>
          </p:nvPr>
        </p:nvSpPr>
        <p:spPr>
          <a:xfrm>
            <a:off x="394283" y="1828800"/>
            <a:ext cx="8330267" cy="4267200"/>
          </a:xfrm>
        </p:spPr>
        <p:txBody>
          <a:bodyPr/>
          <a:lstStyle/>
          <a:p>
            <a:r>
              <a:rPr lang="en-GB" dirty="0">
                <a:latin typeface="Times New Roman" panose="02020603050405020304" pitchFamily="18" charset="0"/>
                <a:cs typeface="Times New Roman" panose="02020603050405020304" pitchFamily="18" charset="0"/>
              </a:rPr>
              <a:t>Results from the CFA suggest that there is an overlap between adaptability and psychological inflexibility but that the constructs are also </a:t>
            </a:r>
            <a:r>
              <a:rPr lang="en-GB" b="1" i="1" dirty="0">
                <a:latin typeface="Times New Roman" panose="02020603050405020304" pitchFamily="18" charset="0"/>
                <a:cs typeface="Times New Roman" panose="02020603050405020304" pitchFamily="18" charset="0"/>
              </a:rPr>
              <a:t>sufficiently distinct</a:t>
            </a:r>
            <a:r>
              <a:rPr lang="en-GB" dirty="0">
                <a:latin typeface="Times New Roman" panose="02020603050405020304" pitchFamily="18" charset="0"/>
                <a:cs typeface="Times New Roman" panose="02020603050405020304" pitchFamily="18" charset="0"/>
              </a:rPr>
              <a:t>.</a:t>
            </a:r>
          </a:p>
          <a:p>
            <a:pPr marL="3429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Consistent with previous accounts, adaptability predicted psychological wellbeing (Hirschi, 2009; Martin et al., 2013; Zhou &amp; Lin, 2016). </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Similarly, psychological inflexibility was associated with reduced psychological wellbeing which replicates the effects noted in the empirical literature (e.g., Bond et al., 2011; </a:t>
            </a:r>
            <a:r>
              <a:rPr lang="en-GB" dirty="0" err="1">
                <a:latin typeface="Times New Roman" panose="02020603050405020304" pitchFamily="18" charset="0"/>
                <a:cs typeface="Times New Roman" panose="02020603050405020304" pitchFamily="18" charset="0"/>
              </a:rPr>
              <a:t>Gillanders</a:t>
            </a:r>
            <a:r>
              <a:rPr lang="en-GB" dirty="0">
                <a:latin typeface="Times New Roman" panose="02020603050405020304" pitchFamily="18" charset="0"/>
                <a:cs typeface="Times New Roman" panose="02020603050405020304" pitchFamily="18" charset="0"/>
              </a:rPr>
              <a:t> et al., 2014; </a:t>
            </a:r>
            <a:r>
              <a:rPr lang="en-GB" dirty="0" err="1">
                <a:latin typeface="Times New Roman" panose="02020603050405020304" pitchFamily="18" charset="0"/>
                <a:cs typeface="Times New Roman" panose="02020603050405020304" pitchFamily="18" charset="0"/>
              </a:rPr>
              <a:t>Makrriyianis</a:t>
            </a:r>
            <a:r>
              <a:rPr lang="en-GB" dirty="0">
                <a:latin typeface="Times New Roman" panose="02020603050405020304" pitchFamily="18" charset="0"/>
                <a:cs typeface="Times New Roman" panose="02020603050405020304" pitchFamily="18" charset="0"/>
              </a:rPr>
              <a:t> et al., 2019; </a:t>
            </a:r>
            <a:r>
              <a:rPr lang="en-GB" dirty="0" err="1">
                <a:latin typeface="Times New Roman" panose="02020603050405020304" pitchFamily="18" charset="0"/>
                <a:cs typeface="Times New Roman" panose="02020603050405020304" pitchFamily="18" charset="0"/>
              </a:rPr>
              <a:t>Muris</a:t>
            </a:r>
            <a:r>
              <a:rPr lang="en-GB" dirty="0">
                <a:latin typeface="Times New Roman" panose="02020603050405020304" pitchFamily="18" charset="0"/>
                <a:cs typeface="Times New Roman" panose="02020603050405020304" pitchFamily="18" charset="0"/>
              </a:rPr>
              <a:t> et al., 2017).</a:t>
            </a:r>
          </a:p>
        </p:txBody>
      </p:sp>
      <p:sp>
        <p:nvSpPr>
          <p:cNvPr id="4" name="Footer Placeholder 3">
            <a:extLst>
              <a:ext uri="{FF2B5EF4-FFF2-40B4-BE49-F238E27FC236}">
                <a16:creationId xmlns:a16="http://schemas.microsoft.com/office/drawing/2014/main" id="{BE6120AB-D319-428A-B151-15C863639367}"/>
              </a:ext>
            </a:extLst>
          </p:cNvPr>
          <p:cNvSpPr>
            <a:spLocks noGrp="1"/>
          </p:cNvSpPr>
          <p:nvPr>
            <p:ph type="ftr" sz="quarter" idx="11"/>
          </p:nvPr>
        </p:nvSpPr>
        <p:spPr/>
        <p:txBody>
          <a:bodyPr/>
          <a:lstStyle/>
          <a:p>
            <a:r>
              <a:rPr lang="en-US"/>
              <a:t>#ACBSWC</a:t>
            </a:r>
            <a:endParaRPr lang="en-US" dirty="0"/>
          </a:p>
        </p:txBody>
      </p:sp>
    </p:spTree>
    <p:extLst>
      <p:ext uri="{BB962C8B-B14F-4D97-AF65-F5344CB8AC3E}">
        <p14:creationId xmlns:p14="http://schemas.microsoft.com/office/powerpoint/2010/main" val="461291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634A-ECCA-4BF1-9527-F568F496B046}"/>
              </a:ext>
            </a:extLst>
          </p:cNvPr>
          <p:cNvSpPr>
            <a:spLocks noGrp="1"/>
          </p:cNvSpPr>
          <p:nvPr>
            <p:ph type="title"/>
          </p:nvPr>
        </p:nvSpPr>
        <p:spPr>
          <a:xfrm>
            <a:off x="857250" y="609601"/>
            <a:ext cx="7406640" cy="674914"/>
          </a:xfrm>
        </p:spPr>
        <p:txBody>
          <a:bodyPr/>
          <a:lstStyle/>
          <a:p>
            <a:pPr algn="ctr"/>
            <a:r>
              <a:rPr lang="en-GB" dirty="0">
                <a:latin typeface="Times New Roman" panose="02020603050405020304" pitchFamily="18" charset="0"/>
                <a:cs typeface="Times New Roman" panose="02020603050405020304" pitchFamily="18" charset="0"/>
              </a:rPr>
              <a:t>Discussion</a:t>
            </a:r>
          </a:p>
        </p:txBody>
      </p:sp>
      <p:sp>
        <p:nvSpPr>
          <p:cNvPr id="3" name="Content Placeholder 2">
            <a:extLst>
              <a:ext uri="{FF2B5EF4-FFF2-40B4-BE49-F238E27FC236}">
                <a16:creationId xmlns:a16="http://schemas.microsoft.com/office/drawing/2014/main" id="{9CB3C329-F286-432B-B5AF-25977FBE0EF4}"/>
              </a:ext>
            </a:extLst>
          </p:cNvPr>
          <p:cNvSpPr>
            <a:spLocks noGrp="1"/>
          </p:cNvSpPr>
          <p:nvPr>
            <p:ph idx="1"/>
          </p:nvPr>
        </p:nvSpPr>
        <p:spPr>
          <a:xfrm>
            <a:off x="857251" y="1480457"/>
            <a:ext cx="7883978" cy="5108497"/>
          </a:xfrm>
        </p:spPr>
        <p:txBody>
          <a:bodyPr>
            <a:normAutofit/>
          </a:bodyPr>
          <a:lstStyle/>
          <a:p>
            <a:r>
              <a:rPr lang="en-GB" dirty="0">
                <a:latin typeface="Times New Roman" panose="02020603050405020304" pitchFamily="18" charset="0"/>
                <a:cs typeface="Times New Roman" panose="02020603050405020304" pitchFamily="18" charset="0"/>
              </a:rPr>
              <a:t>The results from the SEM analysis indicated that adaptability was not a significant predictor of psychological distress after accounting for the effects of psychological inflexibility. </a:t>
            </a:r>
          </a:p>
          <a:p>
            <a:pPr marL="3429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This might imply that effects pertaining to adaptability are more prevalent to wellbeing rather than distress.</a:t>
            </a:r>
          </a:p>
          <a:p>
            <a:pPr marL="3429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However, there is limited research focusing on adaptability and psychological distress, thus further research is required to explore these effects further.</a:t>
            </a:r>
          </a:p>
          <a:p>
            <a:pPr marL="3429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The stronger relationship observed between the AAQ-II and DASS-21 may be due to weak discriminant validity of the AAQ-II (e.g., Tyndall et al., 2018; Wolgast, 2014)</a:t>
            </a:r>
          </a:p>
        </p:txBody>
      </p:sp>
      <p:sp>
        <p:nvSpPr>
          <p:cNvPr id="4" name="Footer Placeholder 3">
            <a:extLst>
              <a:ext uri="{FF2B5EF4-FFF2-40B4-BE49-F238E27FC236}">
                <a16:creationId xmlns:a16="http://schemas.microsoft.com/office/drawing/2014/main" id="{D91355CA-1CD7-4309-800C-8B982E9493F9}"/>
              </a:ext>
            </a:extLst>
          </p:cNvPr>
          <p:cNvSpPr>
            <a:spLocks noGrp="1"/>
          </p:cNvSpPr>
          <p:nvPr>
            <p:ph type="ftr" sz="quarter" idx="11"/>
          </p:nvPr>
        </p:nvSpPr>
        <p:spPr/>
        <p:txBody>
          <a:bodyPr/>
          <a:lstStyle/>
          <a:p>
            <a:r>
              <a:rPr lang="en-US"/>
              <a:t>#ACBSWC</a:t>
            </a:r>
            <a:endParaRPr lang="en-US" dirty="0"/>
          </a:p>
        </p:txBody>
      </p:sp>
    </p:spTree>
    <p:extLst>
      <p:ext uri="{BB962C8B-B14F-4D97-AF65-F5344CB8AC3E}">
        <p14:creationId xmlns:p14="http://schemas.microsoft.com/office/powerpoint/2010/main" val="148641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B0268-C415-4AF4-AD53-57BF10BD3435}"/>
              </a:ext>
            </a:extLst>
          </p:cNvPr>
          <p:cNvSpPr>
            <a:spLocks noGrp="1"/>
          </p:cNvSpPr>
          <p:nvPr>
            <p:ph type="title"/>
          </p:nvPr>
        </p:nvSpPr>
        <p:spPr>
          <a:xfrm>
            <a:off x="857250" y="609600"/>
            <a:ext cx="7337844" cy="365125"/>
          </a:xfrm>
        </p:spPr>
        <p:txBody>
          <a:bodyPr>
            <a:normAutofit fontScale="90000"/>
          </a:bodyPr>
          <a:lstStyle/>
          <a:p>
            <a:pPr algn="ctr"/>
            <a:r>
              <a:rPr lang="en-GB" dirty="0">
                <a:latin typeface="Times New Roman" panose="02020603050405020304" pitchFamily="18" charset="0"/>
                <a:cs typeface="Times New Roman" panose="02020603050405020304" pitchFamily="18" charset="0"/>
              </a:rPr>
              <a:t>Limitations</a:t>
            </a:r>
          </a:p>
        </p:txBody>
      </p:sp>
      <p:sp>
        <p:nvSpPr>
          <p:cNvPr id="3" name="Content Placeholder 2">
            <a:extLst>
              <a:ext uri="{FF2B5EF4-FFF2-40B4-BE49-F238E27FC236}">
                <a16:creationId xmlns:a16="http://schemas.microsoft.com/office/drawing/2014/main" id="{3F2BCC3B-1386-4E9A-B510-D9CAEA4964EB}"/>
              </a:ext>
            </a:extLst>
          </p:cNvPr>
          <p:cNvSpPr>
            <a:spLocks noGrp="1"/>
          </p:cNvSpPr>
          <p:nvPr>
            <p:ph sz="half" idx="1"/>
          </p:nvPr>
        </p:nvSpPr>
        <p:spPr>
          <a:xfrm>
            <a:off x="857250" y="1535185"/>
            <a:ext cx="3566160" cy="4545574"/>
          </a:xfrm>
        </p:spPr>
        <p:txBody>
          <a:bodyPr>
            <a:normAutofit lnSpcReduction="10000"/>
          </a:bodyPr>
          <a:lstStyle/>
          <a:p>
            <a:r>
              <a:rPr lang="en-GB" dirty="0">
                <a:latin typeface="Times New Roman" panose="02020603050405020304" pitchFamily="18" charset="0"/>
                <a:cs typeface="Times New Roman" panose="02020603050405020304" pitchFamily="18" charset="0"/>
              </a:rPr>
              <a:t>All measures collected were self-report and poses the risk of potential biased responding </a:t>
            </a: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We took steps to screen out inattentive responders to help improve the reliability of the data.</a:t>
            </a:r>
          </a:p>
          <a:p>
            <a:pPr marL="3429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All data was collected at one time point so limits the causal inferences that can be made between our variables.</a:t>
            </a:r>
          </a:p>
          <a:p>
            <a:pPr marL="3429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However,  this paper is focused on exploring an initial proof-of-concept, and as such we acknowledge that further research is required to extend and replicate these findings. </a:t>
            </a:r>
          </a:p>
        </p:txBody>
      </p:sp>
      <p:pic>
        <p:nvPicPr>
          <p:cNvPr id="6" name="Content Placeholder 5">
            <a:extLst>
              <a:ext uri="{FF2B5EF4-FFF2-40B4-BE49-F238E27FC236}">
                <a16:creationId xmlns:a16="http://schemas.microsoft.com/office/drawing/2014/main" id="{AD2B58CF-8649-4DC1-BB0F-B4050AE108E3}"/>
              </a:ext>
            </a:extLst>
          </p:cNvPr>
          <p:cNvPicPr>
            <a:picLocks noGrp="1" noChangeAspect="1"/>
          </p:cNvPicPr>
          <p:nvPr>
            <p:ph sz="half" idx="2"/>
          </p:nvPr>
        </p:nvPicPr>
        <p:blipFill>
          <a:blip r:embed="rId2"/>
          <a:stretch>
            <a:fillRect/>
          </a:stretch>
        </p:blipFill>
        <p:spPr>
          <a:xfrm>
            <a:off x="4969036" y="1535185"/>
            <a:ext cx="3565525" cy="4420998"/>
          </a:xfrm>
          <a:prstGeom prst="rect">
            <a:avLst/>
          </a:prstGeom>
        </p:spPr>
      </p:pic>
      <p:sp>
        <p:nvSpPr>
          <p:cNvPr id="4" name="Footer Placeholder 3">
            <a:extLst>
              <a:ext uri="{FF2B5EF4-FFF2-40B4-BE49-F238E27FC236}">
                <a16:creationId xmlns:a16="http://schemas.microsoft.com/office/drawing/2014/main" id="{9DDAF5B6-DCA9-4A80-88D7-E0008BDC3756}"/>
              </a:ext>
            </a:extLst>
          </p:cNvPr>
          <p:cNvSpPr>
            <a:spLocks noGrp="1"/>
          </p:cNvSpPr>
          <p:nvPr>
            <p:ph type="ftr" sz="quarter" idx="11"/>
          </p:nvPr>
        </p:nvSpPr>
        <p:spPr/>
        <p:txBody>
          <a:bodyPr/>
          <a:lstStyle/>
          <a:p>
            <a:r>
              <a:rPr lang="en-US"/>
              <a:t>#ACBSWC</a:t>
            </a:r>
            <a:endParaRPr lang="en-US" dirty="0"/>
          </a:p>
        </p:txBody>
      </p:sp>
    </p:spTree>
    <p:extLst>
      <p:ext uri="{BB962C8B-B14F-4D97-AF65-F5344CB8AC3E}">
        <p14:creationId xmlns:p14="http://schemas.microsoft.com/office/powerpoint/2010/main" val="319139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FDE0-5DB0-460C-B0D5-0466672DB12F}"/>
              </a:ext>
            </a:extLst>
          </p:cNvPr>
          <p:cNvSpPr>
            <a:spLocks noGrp="1"/>
          </p:cNvSpPr>
          <p:nvPr>
            <p:ph type="title"/>
          </p:nvPr>
        </p:nvSpPr>
        <p:spPr>
          <a:xfrm>
            <a:off x="857250" y="609601"/>
            <a:ext cx="7406640" cy="768626"/>
          </a:xfrm>
        </p:spPr>
        <p:txBody>
          <a:bodyPr/>
          <a:lstStyle/>
          <a:p>
            <a:pPr algn="ctr"/>
            <a:r>
              <a:rPr lang="en-GB" dirty="0">
                <a:latin typeface="Times New Roman" panose="02020603050405020304" pitchFamily="18" charset="0"/>
                <a:cs typeface="Times New Roman" panose="02020603050405020304" pitchFamily="18" charset="0"/>
              </a:rPr>
              <a:t>Adaptability</a:t>
            </a:r>
          </a:p>
        </p:txBody>
      </p:sp>
      <p:sp>
        <p:nvSpPr>
          <p:cNvPr id="3" name="Content Placeholder 2">
            <a:extLst>
              <a:ext uri="{FF2B5EF4-FFF2-40B4-BE49-F238E27FC236}">
                <a16:creationId xmlns:a16="http://schemas.microsoft.com/office/drawing/2014/main" id="{9EC3AF1D-DB0E-49B4-BC0E-00B84B993BF8}"/>
              </a:ext>
            </a:extLst>
          </p:cNvPr>
          <p:cNvSpPr>
            <a:spLocks noGrp="1"/>
          </p:cNvSpPr>
          <p:nvPr>
            <p:ph idx="1"/>
          </p:nvPr>
        </p:nvSpPr>
        <p:spPr>
          <a:xfrm>
            <a:off x="530087" y="1828800"/>
            <a:ext cx="8229600" cy="4267200"/>
          </a:xfrm>
        </p:spPr>
        <p:txBody>
          <a:bodyPr>
            <a:normAutofit/>
          </a:bodyPr>
          <a:lstStyle/>
          <a:p>
            <a:r>
              <a:rPr lang="en-US" dirty="0">
                <a:latin typeface="Times New Roman" panose="02020603050405020304" pitchFamily="18" charset="0"/>
                <a:cs typeface="Times New Roman" panose="02020603050405020304" pitchFamily="18" charset="0"/>
              </a:rPr>
              <a:t>The ability to adjust (or adapt) one’s behaviors in response to changing (and potentially challenging) environments is known to promote positive psychological wellbeing outcomes (Martin et al., 2013; Zhou &amp; Lin, 2016).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According to the tripartite model (Martin et al., 2013),  adaptability refers to an individual’s cognitive, behavioral, and emotional regulation (or adjustment) in situations of change, novelty, and uncertainty.</a:t>
            </a:r>
          </a:p>
          <a:p>
            <a:pPr marL="3429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While related, it is </a:t>
            </a:r>
            <a:r>
              <a:rPr lang="en-US" b="1" i="1" dirty="0">
                <a:latin typeface="Times New Roman" panose="02020603050405020304" pitchFamily="18" charset="0"/>
                <a:cs typeface="Times New Roman" panose="02020603050405020304" pitchFamily="18" charset="0"/>
              </a:rPr>
              <a:t>distinct</a:t>
            </a:r>
            <a:r>
              <a:rPr lang="en-US" dirty="0">
                <a:latin typeface="Times New Roman" panose="02020603050405020304" pitchFamily="18" charset="0"/>
                <a:cs typeface="Times New Roman" panose="02020603050405020304" pitchFamily="18" charset="0"/>
              </a:rPr>
              <a:t> from other constructs involving emotional self-regulation resources such as resilience, coping, and buoyancy (see Martin et al., 2013, for a review).</a:t>
            </a:r>
            <a:endParaRPr lang="en-GB"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544BFEBA-68D3-44ED-8CCE-FDE914DF665B}"/>
              </a:ext>
            </a:extLst>
          </p:cNvPr>
          <p:cNvSpPr>
            <a:spLocks noGrp="1"/>
          </p:cNvSpPr>
          <p:nvPr>
            <p:ph type="ftr" sz="quarter" idx="11"/>
          </p:nvPr>
        </p:nvSpPr>
        <p:spPr/>
        <p:txBody>
          <a:bodyPr/>
          <a:lstStyle/>
          <a:p>
            <a:r>
              <a:rPr lang="en-US"/>
              <a:t>#ACBSWC</a:t>
            </a:r>
            <a:endParaRPr lang="en-US" dirty="0"/>
          </a:p>
        </p:txBody>
      </p:sp>
    </p:spTree>
    <p:extLst>
      <p:ext uri="{BB962C8B-B14F-4D97-AF65-F5344CB8AC3E}">
        <p14:creationId xmlns:p14="http://schemas.microsoft.com/office/powerpoint/2010/main" val="3318909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7AD83-F28C-40E9-A8B6-4CACFE077129}"/>
              </a:ext>
            </a:extLst>
          </p:cNvPr>
          <p:cNvSpPr>
            <a:spLocks noGrp="1"/>
          </p:cNvSpPr>
          <p:nvPr>
            <p:ph type="title"/>
          </p:nvPr>
        </p:nvSpPr>
        <p:spPr>
          <a:xfrm>
            <a:off x="857250" y="609600"/>
            <a:ext cx="7406640" cy="402771"/>
          </a:xfrm>
        </p:spPr>
        <p:txBody>
          <a:bodyPr>
            <a:normAutofit fontScale="90000"/>
          </a:bodyPr>
          <a:lstStyle/>
          <a:p>
            <a:pPr algn="ctr"/>
            <a:r>
              <a:rPr lang="en-GB" dirty="0">
                <a:latin typeface="Times New Roman" panose="02020603050405020304" pitchFamily="18" charset="0"/>
                <a:cs typeface="Times New Roman" panose="02020603050405020304" pitchFamily="18" charset="0"/>
              </a:rPr>
              <a:t>Future Directions</a:t>
            </a:r>
          </a:p>
        </p:txBody>
      </p:sp>
      <p:sp>
        <p:nvSpPr>
          <p:cNvPr id="6" name="Content Placeholder 5">
            <a:extLst>
              <a:ext uri="{FF2B5EF4-FFF2-40B4-BE49-F238E27FC236}">
                <a16:creationId xmlns:a16="http://schemas.microsoft.com/office/drawing/2014/main" id="{DD6F7E79-F055-4E8F-9ABB-F0C96474F470}"/>
              </a:ext>
            </a:extLst>
          </p:cNvPr>
          <p:cNvSpPr>
            <a:spLocks noGrp="1"/>
          </p:cNvSpPr>
          <p:nvPr>
            <p:ph idx="1"/>
          </p:nvPr>
        </p:nvSpPr>
        <p:spPr>
          <a:xfrm>
            <a:off x="446315" y="1325461"/>
            <a:ext cx="7815590" cy="4770539"/>
          </a:xfrm>
        </p:spPr>
        <p:txBody>
          <a:bodyPr>
            <a:normAutofit fontScale="92500" lnSpcReduction="10000"/>
          </a:bodyPr>
          <a:lstStyle/>
          <a:p>
            <a:r>
              <a:rPr lang="en-GB" dirty="0">
                <a:latin typeface="Times New Roman" panose="02020603050405020304" pitchFamily="18" charset="0"/>
                <a:cs typeface="Times New Roman" panose="02020603050405020304" pitchFamily="18" charset="0"/>
              </a:rPr>
              <a:t>Researchers may consider exploring how a new novel dimension of psychological flexibility, ‘harnessing’ (</a:t>
            </a:r>
            <a:r>
              <a:rPr lang="en-GB" dirty="0" err="1">
                <a:latin typeface="Times New Roman" panose="02020603050405020304" pitchFamily="18" charset="0"/>
                <a:cs typeface="Times New Roman" panose="02020603050405020304" pitchFamily="18" charset="0"/>
              </a:rPr>
              <a:t>Kashdan</a:t>
            </a:r>
            <a:r>
              <a:rPr lang="en-GB" dirty="0">
                <a:latin typeface="Times New Roman" panose="02020603050405020304" pitchFamily="18" charset="0"/>
                <a:cs typeface="Times New Roman" panose="02020603050405020304" pitchFamily="18" charset="0"/>
              </a:rPr>
              <a:t> et </a:t>
            </a:r>
            <a:r>
              <a:rPr lang="en-GB" dirty="0" err="1">
                <a:latin typeface="Times New Roman" panose="02020603050405020304" pitchFamily="18" charset="0"/>
                <a:cs typeface="Times New Roman" panose="02020603050405020304" pitchFamily="18" charset="0"/>
              </a:rPr>
              <a:t>al.,submitted</a:t>
            </a:r>
            <a:r>
              <a:rPr lang="en-GB" dirty="0">
                <a:latin typeface="Times New Roman" panose="02020603050405020304" pitchFamily="18" charset="0"/>
                <a:cs typeface="Times New Roman" panose="02020603050405020304" pitchFamily="18" charset="0"/>
              </a:rPr>
              <a:t>)  may influence the overlap between adaptability and psychological inflexibility. </a:t>
            </a:r>
          </a:p>
          <a:p>
            <a:pPr marL="3429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Harnessing appears to reflect people’s ability to utilize particular forms of distress in particular challenging contexts as fuel to strengthen resolve and goal-related effort and progress. </a:t>
            </a:r>
          </a:p>
          <a:p>
            <a:pPr marL="3429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 Potentially investigate the links between curiosity and adaptability and psychological inflexibility. </a:t>
            </a:r>
          </a:p>
          <a:p>
            <a:pPr marL="3429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Curious people tend to find interest in novel, complex, and uncertain events. If a person appraises that they can cope with psychological distress that is evoked by exploring the uncertain or novel event or situation, they remain curious. If they believe that they could not cope with the distress they will no longer be curious about the event (Silvia, 2008). </a:t>
            </a:r>
          </a:p>
        </p:txBody>
      </p:sp>
      <p:sp>
        <p:nvSpPr>
          <p:cNvPr id="5" name="Footer Placeholder 4">
            <a:extLst>
              <a:ext uri="{FF2B5EF4-FFF2-40B4-BE49-F238E27FC236}">
                <a16:creationId xmlns:a16="http://schemas.microsoft.com/office/drawing/2014/main" id="{620CF515-42DC-4711-AC65-CDD491244133}"/>
              </a:ext>
            </a:extLst>
          </p:cNvPr>
          <p:cNvSpPr>
            <a:spLocks noGrp="1"/>
          </p:cNvSpPr>
          <p:nvPr>
            <p:ph type="ftr" sz="quarter" idx="11"/>
          </p:nvPr>
        </p:nvSpPr>
        <p:spPr/>
        <p:txBody>
          <a:bodyPr/>
          <a:lstStyle/>
          <a:p>
            <a:r>
              <a:rPr lang="en-US"/>
              <a:t>#ACBSWC</a:t>
            </a:r>
            <a:endParaRPr lang="en-US" dirty="0"/>
          </a:p>
        </p:txBody>
      </p:sp>
    </p:spTree>
    <p:extLst>
      <p:ext uri="{BB962C8B-B14F-4D97-AF65-F5344CB8AC3E}">
        <p14:creationId xmlns:p14="http://schemas.microsoft.com/office/powerpoint/2010/main" val="1047572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84563-075D-4D37-9513-38C11F443131}"/>
              </a:ext>
            </a:extLst>
          </p:cNvPr>
          <p:cNvSpPr>
            <a:spLocks noGrp="1"/>
          </p:cNvSpPr>
          <p:nvPr>
            <p:ph type="title"/>
          </p:nvPr>
        </p:nvSpPr>
        <p:spPr>
          <a:xfrm>
            <a:off x="857250" y="609601"/>
            <a:ext cx="7406640" cy="762000"/>
          </a:xfrm>
        </p:spPr>
        <p:txBody>
          <a:bodyPr/>
          <a:lstStyle/>
          <a:p>
            <a:pPr algn="ctr"/>
            <a:r>
              <a:rPr lang="en-GB"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C861F2AC-0A4B-4903-BE75-576C0A212919}"/>
              </a:ext>
            </a:extLst>
          </p:cNvPr>
          <p:cNvSpPr>
            <a:spLocks noGrp="1"/>
          </p:cNvSpPr>
          <p:nvPr>
            <p:ph idx="1"/>
          </p:nvPr>
        </p:nvSpPr>
        <p:spPr>
          <a:xfrm>
            <a:off x="391887" y="1491344"/>
            <a:ext cx="8469084" cy="4474028"/>
          </a:xfrm>
        </p:spPr>
        <p:txBody>
          <a:bodyPr>
            <a:normAutofit fontScale="92500"/>
          </a:bodyPr>
          <a:lstStyle/>
          <a:p>
            <a:r>
              <a:rPr lang="en-GB" dirty="0">
                <a:latin typeface="Times New Roman" panose="02020603050405020304" pitchFamily="18" charset="0"/>
                <a:cs typeface="Times New Roman" panose="02020603050405020304" pitchFamily="18" charset="0"/>
              </a:rPr>
              <a:t>We found that adaptability and psychological inflexibility have </a:t>
            </a:r>
            <a:r>
              <a:rPr lang="en-GB" i="1" dirty="0">
                <a:latin typeface="Times New Roman" panose="02020603050405020304" pitchFamily="18" charset="0"/>
                <a:cs typeface="Times New Roman" panose="02020603050405020304" pitchFamily="18" charset="0"/>
              </a:rPr>
              <a:t>considerable overlap</a:t>
            </a:r>
            <a:r>
              <a:rPr lang="en-GB" dirty="0">
                <a:latin typeface="Times New Roman" panose="02020603050405020304" pitchFamily="18" charset="0"/>
                <a:cs typeface="Times New Roman" panose="02020603050405020304" pitchFamily="18" charset="0"/>
              </a:rPr>
              <a:t>, but can be considered </a:t>
            </a:r>
            <a:r>
              <a:rPr lang="en-GB" i="1" dirty="0">
                <a:latin typeface="Times New Roman" panose="02020603050405020304" pitchFamily="18" charset="0"/>
                <a:cs typeface="Times New Roman" panose="02020603050405020304" pitchFamily="18" charset="0"/>
              </a:rPr>
              <a:t>unique constructs</a:t>
            </a:r>
            <a:r>
              <a:rPr lang="en-GB" dirty="0">
                <a:latin typeface="Times New Roman" panose="02020603050405020304" pitchFamily="18" charset="0"/>
                <a:cs typeface="Times New Roman" panose="02020603050405020304" pitchFamily="18" charset="0"/>
              </a:rPr>
              <a:t>.</a:t>
            </a:r>
          </a:p>
          <a:p>
            <a:pPr marL="34290" indent="0">
              <a:buNone/>
            </a:pPr>
            <a:r>
              <a:rPr lang="en-GB" dirty="0">
                <a:latin typeface="Times New Roman" panose="02020603050405020304" pitchFamily="18" charset="0"/>
                <a:cs typeface="Times New Roman" panose="02020603050405020304" pitchFamily="18" charset="0"/>
              </a:rPr>
              <a:t> </a:t>
            </a:r>
          </a:p>
          <a:p>
            <a:r>
              <a:rPr lang="en-GB" dirty="0">
                <a:latin typeface="Times New Roman" panose="02020603050405020304" pitchFamily="18" charset="0"/>
                <a:cs typeface="Times New Roman" panose="02020603050405020304" pitchFamily="18" charset="0"/>
              </a:rPr>
              <a:t>Preliminary evidence that adaptability is not a significant predictor of psychological distress after accounting for the effects of psychological inflexibility. </a:t>
            </a:r>
          </a:p>
          <a:p>
            <a:pPr marL="3429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However, considering the recent debate about the construct validity of the AAQ-II, further examination is required to elucidate the predictive validity of psychological inflexibility in this context before any firm conclusions can be made. </a:t>
            </a:r>
          </a:p>
          <a:p>
            <a:pPr marL="3429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This paper provides an initial </a:t>
            </a:r>
            <a:r>
              <a:rPr lang="en-GB" b="1" i="1" dirty="0">
                <a:latin typeface="Times New Roman" panose="02020603050405020304" pitchFamily="18" charset="0"/>
                <a:cs typeface="Times New Roman" panose="02020603050405020304" pitchFamily="18" charset="0"/>
              </a:rPr>
              <a:t>proof-of-concept</a:t>
            </a:r>
            <a:r>
              <a:rPr lang="en-GB" dirty="0">
                <a:latin typeface="Times New Roman" panose="02020603050405020304" pitchFamily="18" charset="0"/>
                <a:cs typeface="Times New Roman" panose="02020603050405020304" pitchFamily="18" charset="0"/>
              </a:rPr>
              <a:t>, which we hope that researchers will take forward to examine the mechanisms of adaptability and psychological inflexibility further.</a:t>
            </a:r>
          </a:p>
        </p:txBody>
      </p:sp>
      <p:sp>
        <p:nvSpPr>
          <p:cNvPr id="4" name="Footer Placeholder 3">
            <a:extLst>
              <a:ext uri="{FF2B5EF4-FFF2-40B4-BE49-F238E27FC236}">
                <a16:creationId xmlns:a16="http://schemas.microsoft.com/office/drawing/2014/main" id="{3D78CF21-9D85-4A9B-9516-EB241ACD160A}"/>
              </a:ext>
            </a:extLst>
          </p:cNvPr>
          <p:cNvSpPr>
            <a:spLocks noGrp="1"/>
          </p:cNvSpPr>
          <p:nvPr>
            <p:ph type="ftr" sz="quarter" idx="11"/>
          </p:nvPr>
        </p:nvSpPr>
        <p:spPr/>
        <p:txBody>
          <a:bodyPr/>
          <a:lstStyle/>
          <a:p>
            <a:r>
              <a:rPr lang="en-US"/>
              <a:t>#ACBSWC</a:t>
            </a:r>
            <a:endParaRPr lang="en-US" dirty="0"/>
          </a:p>
        </p:txBody>
      </p:sp>
    </p:spTree>
    <p:extLst>
      <p:ext uri="{BB962C8B-B14F-4D97-AF65-F5344CB8AC3E}">
        <p14:creationId xmlns:p14="http://schemas.microsoft.com/office/powerpoint/2010/main" val="2396162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FDE0-5DB0-460C-B0D5-0466672DB12F}"/>
              </a:ext>
            </a:extLst>
          </p:cNvPr>
          <p:cNvSpPr>
            <a:spLocks noGrp="1"/>
          </p:cNvSpPr>
          <p:nvPr>
            <p:ph type="title"/>
          </p:nvPr>
        </p:nvSpPr>
        <p:spPr/>
        <p:txBody>
          <a:bodyPr>
            <a:normAutofit fontScale="90000"/>
          </a:bodyPr>
          <a:lstStyle/>
          <a:p>
            <a:pPr algn="ctr"/>
            <a:r>
              <a:rPr lang="en-GB" dirty="0">
                <a:latin typeface="Times New Roman" panose="02020603050405020304" pitchFamily="18" charset="0"/>
                <a:cs typeface="Times New Roman" panose="02020603050405020304" pitchFamily="18" charset="0"/>
              </a:rPr>
              <a:t>Could there be an overlap with psychological inflexibility?</a:t>
            </a:r>
          </a:p>
        </p:txBody>
      </p:sp>
      <p:sp>
        <p:nvSpPr>
          <p:cNvPr id="3" name="Content Placeholder 2">
            <a:extLst>
              <a:ext uri="{FF2B5EF4-FFF2-40B4-BE49-F238E27FC236}">
                <a16:creationId xmlns:a16="http://schemas.microsoft.com/office/drawing/2014/main" id="{9EC3AF1D-DB0E-49B4-BC0E-00B84B993BF8}"/>
              </a:ext>
            </a:extLst>
          </p:cNvPr>
          <p:cNvSpPr>
            <a:spLocks noGrp="1"/>
          </p:cNvSpPr>
          <p:nvPr>
            <p:ph sz="half" idx="1"/>
          </p:nvPr>
        </p:nvSpPr>
        <p:spPr/>
        <p:txBody>
          <a:bodyPr>
            <a:normAutofit/>
          </a:bodyPr>
          <a:lstStyle/>
          <a:p>
            <a:r>
              <a:rPr lang="en-US" dirty="0">
                <a:latin typeface="Times New Roman" panose="02020603050405020304" pitchFamily="18" charset="0"/>
                <a:cs typeface="Times New Roman" panose="02020603050405020304" pitchFamily="18" charset="0"/>
              </a:rPr>
              <a:t>Psychological inflexibility - a behavioral pattern of excessive control of a person’s thoughts, feelings, and emotions, with a tendency to avoid unpleasant internal experiences at the expense of more effective or valued actions (Hayes et al., 2006)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Psychological inflexibility also a strong predictor of psychological distress and wellbeing outcomes (e.g., Bond et al., 2011)</a:t>
            </a:r>
          </a:p>
        </p:txBody>
      </p:sp>
      <p:pic>
        <p:nvPicPr>
          <p:cNvPr id="7" name="Content Placeholder 6" descr="A picture containing device&#10;&#10;Description automatically generated">
            <a:extLst>
              <a:ext uri="{FF2B5EF4-FFF2-40B4-BE49-F238E27FC236}">
                <a16:creationId xmlns:a16="http://schemas.microsoft.com/office/drawing/2014/main" id="{061C7BCF-E3EC-4880-888B-19E62329365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7429" y="2057399"/>
            <a:ext cx="3755452" cy="3445779"/>
          </a:xfrm>
        </p:spPr>
      </p:pic>
      <p:sp>
        <p:nvSpPr>
          <p:cNvPr id="4" name="Footer Placeholder 3">
            <a:extLst>
              <a:ext uri="{FF2B5EF4-FFF2-40B4-BE49-F238E27FC236}">
                <a16:creationId xmlns:a16="http://schemas.microsoft.com/office/drawing/2014/main" id="{544BFEBA-68D3-44ED-8CCE-FDE914DF665B}"/>
              </a:ext>
            </a:extLst>
          </p:cNvPr>
          <p:cNvSpPr>
            <a:spLocks noGrp="1"/>
          </p:cNvSpPr>
          <p:nvPr>
            <p:ph type="ftr" sz="quarter" idx="11"/>
          </p:nvPr>
        </p:nvSpPr>
        <p:spPr/>
        <p:txBody>
          <a:bodyPr/>
          <a:lstStyle/>
          <a:p>
            <a:r>
              <a:rPr lang="en-US"/>
              <a:t>#ACBSWC</a:t>
            </a:r>
            <a:endParaRPr lang="en-US" dirty="0"/>
          </a:p>
        </p:txBody>
      </p:sp>
    </p:spTree>
    <p:extLst>
      <p:ext uri="{BB962C8B-B14F-4D97-AF65-F5344CB8AC3E}">
        <p14:creationId xmlns:p14="http://schemas.microsoft.com/office/powerpoint/2010/main" val="3961038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FDE0-5DB0-460C-B0D5-0466672DB12F}"/>
              </a:ext>
            </a:extLst>
          </p:cNvPr>
          <p:cNvSpPr>
            <a:spLocks noGrp="1"/>
          </p:cNvSpPr>
          <p:nvPr>
            <p:ph type="title"/>
          </p:nvPr>
        </p:nvSpPr>
        <p:spPr/>
        <p:txBody>
          <a:bodyPr>
            <a:normAutofit fontScale="90000"/>
          </a:bodyPr>
          <a:lstStyle/>
          <a:p>
            <a:pPr algn="ctr"/>
            <a:r>
              <a:rPr lang="en-GB" dirty="0">
                <a:latin typeface="Times New Roman" panose="02020603050405020304" pitchFamily="18" charset="0"/>
                <a:cs typeface="Times New Roman" panose="02020603050405020304" pitchFamily="18" charset="0"/>
              </a:rPr>
              <a:t>Could there be an overlap with psychological inflexibility?</a:t>
            </a:r>
          </a:p>
        </p:txBody>
      </p:sp>
      <p:sp>
        <p:nvSpPr>
          <p:cNvPr id="3" name="Content Placeholder 2">
            <a:extLst>
              <a:ext uri="{FF2B5EF4-FFF2-40B4-BE49-F238E27FC236}">
                <a16:creationId xmlns:a16="http://schemas.microsoft.com/office/drawing/2014/main" id="{9EC3AF1D-DB0E-49B4-BC0E-00B84B993BF8}"/>
              </a:ext>
            </a:extLst>
          </p:cNvPr>
          <p:cNvSpPr>
            <a:spLocks noGrp="1"/>
          </p:cNvSpPr>
          <p:nvPr>
            <p:ph sz="half" idx="1"/>
          </p:nvPr>
        </p:nvSpPr>
        <p:spPr>
          <a:xfrm>
            <a:off x="857249" y="2057399"/>
            <a:ext cx="3907697" cy="4023360"/>
          </a:xfrm>
        </p:spPr>
        <p:txBody>
          <a:bodyPr>
            <a:normAutofit/>
          </a:bodyPr>
          <a:lstStyle/>
          <a:p>
            <a:r>
              <a:rPr lang="en-US" dirty="0">
                <a:latin typeface="Times New Roman" panose="02020603050405020304" pitchFamily="18" charset="0"/>
                <a:cs typeface="Times New Roman" panose="02020603050405020304" pitchFamily="18" charset="0"/>
              </a:rPr>
              <a:t>No research to date has directly examined the relationship between adaptability and psychological inflexibility.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Surprising considering that Hayes et al. (1996) suggested that </a:t>
            </a:r>
          </a:p>
          <a:p>
            <a:pPr marL="34290" indent="0" algn="just">
              <a:buNone/>
            </a:pP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one cost [of psychological inflexibility] is that a </a:t>
            </a:r>
            <a:r>
              <a:rPr lang="en-US" i="1" dirty="0" err="1">
                <a:latin typeface="Times New Roman" panose="02020603050405020304" pitchFamily="18" charset="0"/>
                <a:cs typeface="Times New Roman" panose="02020603050405020304" pitchFamily="18" charset="0"/>
              </a:rPr>
              <a:t>stenotopic</a:t>
            </a:r>
            <a:r>
              <a:rPr lang="en-US" i="1" dirty="0">
                <a:latin typeface="Times New Roman" panose="02020603050405020304" pitchFamily="18" charset="0"/>
                <a:cs typeface="Times New Roman" panose="02020603050405020304" pitchFamily="18" charset="0"/>
              </a:rPr>
              <a:t> condition - a narrow range of adaptability to changes in environmental conditions - ensues</a:t>
            </a:r>
            <a:r>
              <a:rPr lang="en-US" dirty="0">
                <a:latin typeface="Times New Roman" panose="02020603050405020304" pitchFamily="18" charset="0"/>
                <a:cs typeface="Times New Roman" panose="02020603050405020304" pitchFamily="18" charset="0"/>
              </a:rPr>
              <a:t>” (p. 1160). </a:t>
            </a:r>
            <a:endParaRPr lang="en-GB"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782A01C2-665A-4958-81DE-231548D91B89}"/>
              </a:ext>
            </a:extLst>
          </p:cNvPr>
          <p:cNvPicPr>
            <a:picLocks noGrp="1" noChangeAspect="1"/>
          </p:cNvPicPr>
          <p:nvPr>
            <p:ph sz="half" idx="2"/>
          </p:nvPr>
        </p:nvPicPr>
        <p:blipFill>
          <a:blip r:embed="rId2"/>
          <a:stretch>
            <a:fillRect/>
          </a:stretch>
        </p:blipFill>
        <p:spPr>
          <a:xfrm>
            <a:off x="5019370" y="2095642"/>
            <a:ext cx="3565525" cy="3508204"/>
          </a:xfrm>
          <a:prstGeom prst="rect">
            <a:avLst/>
          </a:prstGeom>
        </p:spPr>
      </p:pic>
      <p:sp>
        <p:nvSpPr>
          <p:cNvPr id="4" name="Footer Placeholder 3">
            <a:extLst>
              <a:ext uri="{FF2B5EF4-FFF2-40B4-BE49-F238E27FC236}">
                <a16:creationId xmlns:a16="http://schemas.microsoft.com/office/drawing/2014/main" id="{544BFEBA-68D3-44ED-8CCE-FDE914DF665B}"/>
              </a:ext>
            </a:extLst>
          </p:cNvPr>
          <p:cNvSpPr>
            <a:spLocks noGrp="1"/>
          </p:cNvSpPr>
          <p:nvPr>
            <p:ph type="ftr" sz="quarter" idx="11"/>
          </p:nvPr>
        </p:nvSpPr>
        <p:spPr/>
        <p:txBody>
          <a:bodyPr/>
          <a:lstStyle/>
          <a:p>
            <a:r>
              <a:rPr lang="en-US"/>
              <a:t>#ACBSWC</a:t>
            </a:r>
            <a:endParaRPr lang="en-US" dirty="0"/>
          </a:p>
        </p:txBody>
      </p:sp>
    </p:spTree>
    <p:extLst>
      <p:ext uri="{BB962C8B-B14F-4D97-AF65-F5344CB8AC3E}">
        <p14:creationId xmlns:p14="http://schemas.microsoft.com/office/powerpoint/2010/main" val="367865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FDE0-5DB0-460C-B0D5-0466672DB12F}"/>
              </a:ext>
            </a:extLst>
          </p:cNvPr>
          <p:cNvSpPr>
            <a:spLocks noGrp="1"/>
          </p:cNvSpPr>
          <p:nvPr>
            <p:ph type="title"/>
          </p:nvPr>
        </p:nvSpPr>
        <p:spPr/>
        <p:txBody>
          <a:bodyPr>
            <a:normAutofit fontScale="90000"/>
          </a:bodyPr>
          <a:lstStyle/>
          <a:p>
            <a:pPr algn="ctr"/>
            <a:r>
              <a:rPr lang="en-GB" dirty="0">
                <a:latin typeface="Times New Roman" panose="02020603050405020304" pitchFamily="18" charset="0"/>
                <a:cs typeface="Times New Roman" panose="02020603050405020304" pitchFamily="18" charset="0"/>
              </a:rPr>
              <a:t>Could there be an overlap with psychological inflexibility?</a:t>
            </a:r>
          </a:p>
        </p:txBody>
      </p:sp>
      <p:sp>
        <p:nvSpPr>
          <p:cNvPr id="3" name="Content Placeholder 2">
            <a:extLst>
              <a:ext uri="{FF2B5EF4-FFF2-40B4-BE49-F238E27FC236}">
                <a16:creationId xmlns:a16="http://schemas.microsoft.com/office/drawing/2014/main" id="{9EC3AF1D-DB0E-49B4-BC0E-00B84B993BF8}"/>
              </a:ext>
            </a:extLst>
          </p:cNvPr>
          <p:cNvSpPr>
            <a:spLocks noGrp="1"/>
          </p:cNvSpPr>
          <p:nvPr>
            <p:ph sz="half" idx="1"/>
          </p:nvPr>
        </p:nvSpPr>
        <p:spPr/>
        <p:txBody>
          <a:bodyPr>
            <a:normAutofit/>
          </a:bodyPr>
          <a:lstStyle/>
          <a:p>
            <a:pPr algn="just"/>
            <a:r>
              <a:rPr lang="en-US" sz="2000" dirty="0">
                <a:latin typeface="Times New Roman" panose="02020603050405020304" pitchFamily="18" charset="0"/>
                <a:cs typeface="Times New Roman" panose="02020603050405020304" pitchFamily="18" charset="0"/>
              </a:rPr>
              <a:t>Both adaptability and psychological inflexibility appear distinct from more well-established self-regulatory constructs such as coping and resilience (e.g., </a:t>
            </a:r>
            <a:r>
              <a:rPr lang="en-US" sz="2000" dirty="0" err="1">
                <a:latin typeface="Times New Roman" panose="02020603050405020304" pitchFamily="18" charset="0"/>
                <a:cs typeface="Times New Roman" panose="02020603050405020304" pitchFamily="18" charset="0"/>
              </a:rPr>
              <a:t>Karekla</a:t>
            </a:r>
            <a:r>
              <a:rPr lang="en-US" sz="2000" dirty="0">
                <a:latin typeface="Times New Roman" panose="02020603050405020304" pitchFamily="18" charset="0"/>
                <a:cs typeface="Times New Roman" panose="02020603050405020304" pitchFamily="18" charset="0"/>
              </a:rPr>
              <a:t> &amp; Panayiotou, 2011, Martin et al., 2013)</a:t>
            </a:r>
          </a:p>
          <a:p>
            <a:pPr marL="34290" indent="0" algn="just">
              <a:buNone/>
            </a:pP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 Both also consider cognitive, behavioral, and emotional responses to life events. </a:t>
            </a:r>
          </a:p>
          <a:p>
            <a:pPr marL="34290" indent="0" algn="just">
              <a:buNone/>
            </a:pPr>
            <a:endParaRPr lang="en-US"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FCC26196-4EB6-4FAF-AC74-43AE4223B0BF}"/>
              </a:ext>
            </a:extLst>
          </p:cNvPr>
          <p:cNvPicPr>
            <a:picLocks noGrp="1" noChangeAspect="1"/>
          </p:cNvPicPr>
          <p:nvPr>
            <p:ph sz="half" idx="2"/>
          </p:nvPr>
        </p:nvPicPr>
        <p:blipFill>
          <a:blip r:embed="rId2"/>
          <a:stretch>
            <a:fillRect/>
          </a:stretch>
        </p:blipFill>
        <p:spPr>
          <a:xfrm>
            <a:off x="4876757" y="2091928"/>
            <a:ext cx="3565525" cy="3713254"/>
          </a:xfrm>
          <a:prstGeom prst="rect">
            <a:avLst/>
          </a:prstGeom>
        </p:spPr>
      </p:pic>
      <p:sp>
        <p:nvSpPr>
          <p:cNvPr id="4" name="Footer Placeholder 3">
            <a:extLst>
              <a:ext uri="{FF2B5EF4-FFF2-40B4-BE49-F238E27FC236}">
                <a16:creationId xmlns:a16="http://schemas.microsoft.com/office/drawing/2014/main" id="{544BFEBA-68D3-44ED-8CCE-FDE914DF665B}"/>
              </a:ext>
            </a:extLst>
          </p:cNvPr>
          <p:cNvSpPr>
            <a:spLocks noGrp="1"/>
          </p:cNvSpPr>
          <p:nvPr>
            <p:ph type="ftr" sz="quarter" idx="11"/>
          </p:nvPr>
        </p:nvSpPr>
        <p:spPr/>
        <p:txBody>
          <a:bodyPr/>
          <a:lstStyle/>
          <a:p>
            <a:r>
              <a:rPr lang="en-US"/>
              <a:t>#ACBSWC</a:t>
            </a:r>
            <a:endParaRPr lang="en-US" dirty="0"/>
          </a:p>
        </p:txBody>
      </p:sp>
    </p:spTree>
    <p:extLst>
      <p:ext uri="{BB962C8B-B14F-4D97-AF65-F5344CB8AC3E}">
        <p14:creationId xmlns:p14="http://schemas.microsoft.com/office/powerpoint/2010/main" val="89915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FDE0-5DB0-460C-B0D5-0466672DB12F}"/>
              </a:ext>
            </a:extLst>
          </p:cNvPr>
          <p:cNvSpPr>
            <a:spLocks noGrp="1"/>
          </p:cNvSpPr>
          <p:nvPr>
            <p:ph type="title"/>
          </p:nvPr>
        </p:nvSpPr>
        <p:spPr/>
        <p:txBody>
          <a:bodyPr>
            <a:normAutofit fontScale="90000"/>
          </a:bodyPr>
          <a:lstStyle/>
          <a:p>
            <a:pPr algn="ctr"/>
            <a:r>
              <a:rPr lang="en-GB" dirty="0">
                <a:latin typeface="Times New Roman" panose="02020603050405020304" pitchFamily="18" charset="0"/>
                <a:cs typeface="Times New Roman" panose="02020603050405020304" pitchFamily="18" charset="0"/>
              </a:rPr>
              <a:t>Could there be an overlap with psychological inflexibility?</a:t>
            </a:r>
          </a:p>
        </p:txBody>
      </p:sp>
      <p:sp>
        <p:nvSpPr>
          <p:cNvPr id="3" name="Content Placeholder 2">
            <a:extLst>
              <a:ext uri="{FF2B5EF4-FFF2-40B4-BE49-F238E27FC236}">
                <a16:creationId xmlns:a16="http://schemas.microsoft.com/office/drawing/2014/main" id="{9EC3AF1D-DB0E-49B4-BC0E-00B84B993BF8}"/>
              </a:ext>
            </a:extLst>
          </p:cNvPr>
          <p:cNvSpPr>
            <a:spLocks noGrp="1"/>
          </p:cNvSpPr>
          <p:nvPr>
            <p:ph sz="half" idx="1"/>
          </p:nvPr>
        </p:nvSpPr>
        <p:spPr/>
        <p:txBody>
          <a:bodyPr>
            <a:normAutofit/>
          </a:bodyPr>
          <a:lstStyle/>
          <a:p>
            <a:pPr marL="34290" indent="0" algn="just">
              <a:buNone/>
            </a:pPr>
            <a:endParaRPr lang="en-US" sz="1800" dirty="0">
              <a:latin typeface="Times New Roman" panose="02020603050405020304" pitchFamily="18" charset="0"/>
              <a:cs typeface="Times New Roman" panose="02020603050405020304" pitchFamily="18" charset="0"/>
            </a:endParaRPr>
          </a:p>
          <a:p>
            <a:pPr marL="34290" indent="0" algn="just">
              <a:buNone/>
            </a:pPr>
            <a:r>
              <a:rPr lang="en-US" sz="1800" dirty="0">
                <a:latin typeface="Times New Roman" panose="02020603050405020304" pitchFamily="18" charset="0"/>
                <a:cs typeface="Times New Roman" panose="02020603050405020304" pitchFamily="18" charset="0"/>
              </a:rPr>
              <a:t>As there is a lack of empirical evidence pertaining to interventions to improve one’s levels of adaptability (see Holliman et al., 2020), an overlap between these two constructs may suggest potential pathways for interventions (e.g., ACT-based processes) to improve how one adapts in challenging or novel situations.</a:t>
            </a:r>
          </a:p>
          <a:p>
            <a:pPr marL="34290" indent="0" algn="just">
              <a:buNone/>
            </a:pPr>
            <a:endParaRPr lang="en-US" dirty="0">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3FD1BDD7-3715-4AE1-9A9D-EDAC59891AEC}"/>
              </a:ext>
            </a:extLst>
          </p:cNvPr>
          <p:cNvPicPr>
            <a:picLocks noGrp="1" noChangeAspect="1"/>
          </p:cNvPicPr>
          <p:nvPr>
            <p:ph sz="half" idx="2"/>
          </p:nvPr>
        </p:nvPicPr>
        <p:blipFill>
          <a:blip r:embed="rId2"/>
          <a:stretch>
            <a:fillRect/>
          </a:stretch>
        </p:blipFill>
        <p:spPr>
          <a:xfrm>
            <a:off x="4901924" y="2466363"/>
            <a:ext cx="3565525" cy="2743200"/>
          </a:xfrm>
          <a:prstGeom prst="rect">
            <a:avLst/>
          </a:prstGeom>
        </p:spPr>
      </p:pic>
      <p:sp>
        <p:nvSpPr>
          <p:cNvPr id="4" name="Footer Placeholder 3">
            <a:extLst>
              <a:ext uri="{FF2B5EF4-FFF2-40B4-BE49-F238E27FC236}">
                <a16:creationId xmlns:a16="http://schemas.microsoft.com/office/drawing/2014/main" id="{544BFEBA-68D3-44ED-8CCE-FDE914DF665B}"/>
              </a:ext>
            </a:extLst>
          </p:cNvPr>
          <p:cNvSpPr>
            <a:spLocks noGrp="1"/>
          </p:cNvSpPr>
          <p:nvPr>
            <p:ph type="ftr" sz="quarter" idx="11"/>
          </p:nvPr>
        </p:nvSpPr>
        <p:spPr/>
        <p:txBody>
          <a:bodyPr/>
          <a:lstStyle/>
          <a:p>
            <a:r>
              <a:rPr lang="en-US"/>
              <a:t>#ACBSWC</a:t>
            </a:r>
            <a:endParaRPr lang="en-US" dirty="0"/>
          </a:p>
        </p:txBody>
      </p:sp>
    </p:spTree>
    <p:extLst>
      <p:ext uri="{BB962C8B-B14F-4D97-AF65-F5344CB8AC3E}">
        <p14:creationId xmlns:p14="http://schemas.microsoft.com/office/powerpoint/2010/main" val="4257216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2556A-9474-48F5-8AF0-84AF6E7034D4}"/>
              </a:ext>
            </a:extLst>
          </p:cNvPr>
          <p:cNvSpPr>
            <a:spLocks noGrp="1"/>
          </p:cNvSpPr>
          <p:nvPr>
            <p:ph type="title"/>
          </p:nvPr>
        </p:nvSpPr>
        <p:spPr>
          <a:xfrm>
            <a:off x="903078" y="405225"/>
            <a:ext cx="7337844" cy="365125"/>
          </a:xfrm>
        </p:spPr>
        <p:txBody>
          <a:bodyPr>
            <a:normAutofit fontScale="90000"/>
          </a:bodyPr>
          <a:lstStyle/>
          <a:p>
            <a:pPr algn="ctr"/>
            <a:r>
              <a:rPr lang="en-GB" dirty="0">
                <a:latin typeface="Times New Roman" panose="02020603050405020304" pitchFamily="18" charset="0"/>
                <a:cs typeface="Times New Roman" panose="02020603050405020304" pitchFamily="18" charset="0"/>
              </a:rPr>
              <a:t>COVID-19</a:t>
            </a:r>
          </a:p>
        </p:txBody>
      </p:sp>
      <p:sp>
        <p:nvSpPr>
          <p:cNvPr id="6" name="Content Placeholder 5">
            <a:extLst>
              <a:ext uri="{FF2B5EF4-FFF2-40B4-BE49-F238E27FC236}">
                <a16:creationId xmlns:a16="http://schemas.microsoft.com/office/drawing/2014/main" id="{38303A53-F6D4-458E-8055-8AC88A57ACD4}"/>
              </a:ext>
            </a:extLst>
          </p:cNvPr>
          <p:cNvSpPr>
            <a:spLocks noGrp="1"/>
          </p:cNvSpPr>
          <p:nvPr>
            <p:ph sz="half" idx="1"/>
          </p:nvPr>
        </p:nvSpPr>
        <p:spPr>
          <a:xfrm>
            <a:off x="857249" y="940904"/>
            <a:ext cx="4218333" cy="5139855"/>
          </a:xfrm>
        </p:spPr>
        <p:txBody>
          <a:bodyPr>
            <a:normAutofit fontScale="92500" lnSpcReduction="10000"/>
          </a:bodyPr>
          <a:lstStyle/>
          <a:p>
            <a:r>
              <a:rPr lang="en-GB" sz="2000" dirty="0">
                <a:latin typeface="Times New Roman" panose="02020603050405020304" pitchFamily="18" charset="0"/>
                <a:cs typeface="Times New Roman" panose="02020603050405020304" pitchFamily="18" charset="0"/>
              </a:rPr>
              <a:t>Establishing an overlap could be useful as interventions may focus on increasing flexibility (and how people adapt) to current challenging and novel situations (e.g., in response to the COVID-19 situation)</a:t>
            </a:r>
          </a:p>
          <a:p>
            <a:endParaRPr lang="en-GB" sz="2000" dirty="0">
              <a:latin typeface="Times New Roman" panose="02020603050405020304" pitchFamily="18" charset="0"/>
              <a:cs typeface="Times New Roman" panose="02020603050405020304" pitchFamily="18" charset="0"/>
            </a:endParaRPr>
          </a:p>
          <a:p>
            <a:r>
              <a:rPr lang="en-GB" sz="2000" dirty="0">
                <a:latin typeface="Times New Roman" panose="02020603050405020304" pitchFamily="18" charset="0"/>
                <a:cs typeface="Times New Roman" panose="02020603050405020304" pitchFamily="18" charset="0"/>
              </a:rPr>
              <a:t>E.g., University lecturers who need to adjust to delivering teaching online, but needing to be ready to also switch to face-to-face (and back) when necessary!</a:t>
            </a:r>
          </a:p>
          <a:p>
            <a:pPr marL="34290" indent="0">
              <a:buNone/>
            </a:pPr>
            <a:endParaRPr lang="en-GB"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This is important, as levels of psychological inflexibility have been shown to be malleable and amenable to change with process-based intervention techniques (e.g., </a:t>
            </a:r>
            <a:r>
              <a:rPr lang="en-US" sz="2000" dirty="0" err="1">
                <a:latin typeface="Times New Roman" panose="02020603050405020304" pitchFamily="18" charset="0"/>
                <a:cs typeface="Times New Roman" panose="02020603050405020304" pitchFamily="18" charset="0"/>
              </a:rPr>
              <a:t>Gloster</a:t>
            </a:r>
            <a:r>
              <a:rPr lang="en-US" sz="2000" dirty="0">
                <a:latin typeface="Times New Roman" panose="02020603050405020304" pitchFamily="18" charset="0"/>
                <a:cs typeface="Times New Roman" panose="02020603050405020304" pitchFamily="18" charset="0"/>
              </a:rPr>
              <a:t> et al., 2017).</a:t>
            </a:r>
          </a:p>
          <a:p>
            <a:endParaRPr lang="en-GB" sz="2000" dirty="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dirty="0"/>
          </a:p>
          <a:p>
            <a:pPr marL="34290" indent="0">
              <a:buNone/>
            </a:pPr>
            <a:endParaRPr lang="en-GB" dirty="0"/>
          </a:p>
        </p:txBody>
      </p:sp>
      <p:pic>
        <p:nvPicPr>
          <p:cNvPr id="9" name="Content Placeholder 8">
            <a:extLst>
              <a:ext uri="{FF2B5EF4-FFF2-40B4-BE49-F238E27FC236}">
                <a16:creationId xmlns:a16="http://schemas.microsoft.com/office/drawing/2014/main" id="{7DD3FE42-A0F5-414F-87CC-333A2C341CEA}"/>
              </a:ext>
            </a:extLst>
          </p:cNvPr>
          <p:cNvPicPr>
            <a:picLocks noGrp="1" noChangeAspect="1"/>
          </p:cNvPicPr>
          <p:nvPr>
            <p:ph sz="half" idx="2"/>
          </p:nvPr>
        </p:nvPicPr>
        <p:blipFill>
          <a:blip r:embed="rId2"/>
          <a:stretch>
            <a:fillRect/>
          </a:stretch>
        </p:blipFill>
        <p:spPr>
          <a:xfrm>
            <a:off x="5247861" y="1404731"/>
            <a:ext cx="3339548" cy="4002156"/>
          </a:xfrm>
          <a:prstGeom prst="rect">
            <a:avLst/>
          </a:prstGeom>
        </p:spPr>
      </p:pic>
      <p:sp>
        <p:nvSpPr>
          <p:cNvPr id="4" name="Footer Placeholder 3">
            <a:extLst>
              <a:ext uri="{FF2B5EF4-FFF2-40B4-BE49-F238E27FC236}">
                <a16:creationId xmlns:a16="http://schemas.microsoft.com/office/drawing/2014/main" id="{5D49859B-3393-4527-8F0A-8681DC7AFDDA}"/>
              </a:ext>
            </a:extLst>
          </p:cNvPr>
          <p:cNvSpPr>
            <a:spLocks noGrp="1"/>
          </p:cNvSpPr>
          <p:nvPr>
            <p:ph type="ftr" sz="quarter" idx="11"/>
          </p:nvPr>
        </p:nvSpPr>
        <p:spPr/>
        <p:txBody>
          <a:bodyPr/>
          <a:lstStyle/>
          <a:p>
            <a:r>
              <a:rPr lang="en-US"/>
              <a:t>#ACBSWC</a:t>
            </a:r>
            <a:endParaRPr lang="en-US" dirty="0"/>
          </a:p>
        </p:txBody>
      </p:sp>
    </p:spTree>
    <p:extLst>
      <p:ext uri="{BB962C8B-B14F-4D97-AF65-F5344CB8AC3E}">
        <p14:creationId xmlns:p14="http://schemas.microsoft.com/office/powerpoint/2010/main" val="2428792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6563-6DBC-4BCB-9F5D-4608CC116A79}"/>
              </a:ext>
            </a:extLst>
          </p:cNvPr>
          <p:cNvSpPr>
            <a:spLocks noGrp="1"/>
          </p:cNvSpPr>
          <p:nvPr>
            <p:ph type="title"/>
          </p:nvPr>
        </p:nvSpPr>
        <p:spPr>
          <a:xfrm>
            <a:off x="857250" y="609601"/>
            <a:ext cx="7406640" cy="544286"/>
          </a:xfrm>
        </p:spPr>
        <p:txBody>
          <a:bodyPr>
            <a:normAutofit fontScale="90000"/>
          </a:bodyPr>
          <a:lstStyle/>
          <a:p>
            <a:pPr algn="ctr"/>
            <a:r>
              <a:rPr lang="en-GB" dirty="0">
                <a:latin typeface="Times New Roman" panose="02020603050405020304" pitchFamily="18" charset="0"/>
                <a:cs typeface="Times New Roman" panose="02020603050405020304" pitchFamily="18" charset="0"/>
              </a:rPr>
              <a:t>Aims of Present Study</a:t>
            </a:r>
          </a:p>
        </p:txBody>
      </p:sp>
      <p:sp>
        <p:nvSpPr>
          <p:cNvPr id="3" name="Content Placeholder 2">
            <a:extLst>
              <a:ext uri="{FF2B5EF4-FFF2-40B4-BE49-F238E27FC236}">
                <a16:creationId xmlns:a16="http://schemas.microsoft.com/office/drawing/2014/main" id="{10F1A0A6-E56A-4F62-8C4D-C12894D91B3A}"/>
              </a:ext>
            </a:extLst>
          </p:cNvPr>
          <p:cNvSpPr>
            <a:spLocks noGrp="1"/>
          </p:cNvSpPr>
          <p:nvPr>
            <p:ph idx="1"/>
          </p:nvPr>
        </p:nvSpPr>
        <p:spPr>
          <a:xfrm>
            <a:off x="770166" y="1463675"/>
            <a:ext cx="7644491" cy="4207782"/>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1. To investigate the conceptual overlap between adaptability and psychological inflexibility. </a:t>
            </a:r>
          </a:p>
          <a:p>
            <a:pPr marL="3429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As both constructs incorporate a focus on self-regulation of stressful events, we predicted there would be considerable overlap, but that there would be sufficient distinction between them. </a:t>
            </a:r>
          </a:p>
          <a:p>
            <a:pPr marL="3429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Examine the predictive validity of adaptability and psychological inflexibility once the overlap was tested. </a:t>
            </a:r>
          </a:p>
          <a:p>
            <a:pPr marL="3429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As prior research has demonstrated that adaptability and psychological inflexibility are significant predictors of psychological wellbeing outcomes, we expected similar associations for psychological distress and wellbeing (positive functioning).</a:t>
            </a:r>
            <a:endParaRPr lang="en-GB"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129016A-DBDA-4CC6-8D86-5917DAF01D24}"/>
              </a:ext>
            </a:extLst>
          </p:cNvPr>
          <p:cNvSpPr>
            <a:spLocks noGrp="1"/>
          </p:cNvSpPr>
          <p:nvPr>
            <p:ph type="ftr" sz="quarter" idx="11"/>
          </p:nvPr>
        </p:nvSpPr>
        <p:spPr/>
        <p:txBody>
          <a:bodyPr/>
          <a:lstStyle/>
          <a:p>
            <a:r>
              <a:rPr lang="en-US"/>
              <a:t>#ACBSWC</a:t>
            </a:r>
            <a:endParaRPr lang="en-US" dirty="0"/>
          </a:p>
        </p:txBody>
      </p:sp>
    </p:spTree>
    <p:extLst>
      <p:ext uri="{BB962C8B-B14F-4D97-AF65-F5344CB8AC3E}">
        <p14:creationId xmlns:p14="http://schemas.microsoft.com/office/powerpoint/2010/main" val="2641191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F6563-6DBC-4BCB-9F5D-4608CC116A79}"/>
              </a:ext>
            </a:extLst>
          </p:cNvPr>
          <p:cNvSpPr>
            <a:spLocks noGrp="1"/>
          </p:cNvSpPr>
          <p:nvPr>
            <p:ph type="title"/>
          </p:nvPr>
        </p:nvSpPr>
        <p:spPr>
          <a:xfrm>
            <a:off x="857250" y="609600"/>
            <a:ext cx="7406640" cy="576943"/>
          </a:xfrm>
        </p:spPr>
        <p:txBody>
          <a:bodyPr>
            <a:normAutofit fontScale="90000"/>
          </a:bodyPr>
          <a:lstStyle/>
          <a:p>
            <a:r>
              <a:rPr lang="en-GB" dirty="0">
                <a:latin typeface="Times New Roman" panose="02020603050405020304" pitchFamily="18" charset="0"/>
                <a:cs typeface="Times New Roman" panose="02020603050405020304" pitchFamily="18" charset="0"/>
              </a:rPr>
              <a:t>Participants and Measures</a:t>
            </a:r>
          </a:p>
        </p:txBody>
      </p:sp>
      <p:sp>
        <p:nvSpPr>
          <p:cNvPr id="3" name="Content Placeholder 2">
            <a:extLst>
              <a:ext uri="{FF2B5EF4-FFF2-40B4-BE49-F238E27FC236}">
                <a16:creationId xmlns:a16="http://schemas.microsoft.com/office/drawing/2014/main" id="{10F1A0A6-E56A-4F62-8C4D-C12894D91B3A}"/>
              </a:ext>
            </a:extLst>
          </p:cNvPr>
          <p:cNvSpPr>
            <a:spLocks noGrp="1"/>
          </p:cNvSpPr>
          <p:nvPr>
            <p:ph idx="1"/>
          </p:nvPr>
        </p:nvSpPr>
        <p:spPr>
          <a:xfrm>
            <a:off x="412634" y="1677798"/>
            <a:ext cx="8169303" cy="4267200"/>
          </a:xfrm>
        </p:spPr>
        <p:txBody>
          <a:bodyPr>
            <a:normAutofit/>
          </a:bodyPr>
          <a:lstStyle/>
          <a:p>
            <a:r>
              <a:rPr lang="en-GB" dirty="0">
                <a:latin typeface="Times New Roman" panose="02020603050405020304" pitchFamily="18" charset="0"/>
                <a:cs typeface="Times New Roman" panose="02020603050405020304" pitchFamily="18" charset="0"/>
              </a:rPr>
              <a:t>Participants (N = 205; 67.5% female) were recruited from a variety of online platforms (e.g., </a:t>
            </a:r>
            <a:r>
              <a:rPr lang="en-GB" dirty="0">
                <a:latin typeface="Times New Roman" panose="02020603050405020304" pitchFamily="18" charset="0"/>
                <a:cs typeface="Times New Roman" panose="02020603050405020304" pitchFamily="18" charset="0"/>
                <a:hlinkClick r:id="rId2"/>
              </a:rPr>
              <a:t>www.reddit.com/samplesize</a:t>
            </a:r>
            <a:r>
              <a:rPr lang="en-GB"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hlinkClick r:id="rId3"/>
              </a:rPr>
              <a:t>www.socialpsychology.org</a:t>
            </a:r>
            <a:r>
              <a:rPr lang="en-GB" dirty="0">
                <a:latin typeface="Times New Roman" panose="02020603050405020304" pitchFamily="18" charset="0"/>
                <a:cs typeface="Times New Roman" panose="02020603050405020304" pitchFamily="18" charset="0"/>
              </a:rPr>
              <a:t>)</a:t>
            </a:r>
          </a:p>
          <a:p>
            <a:pPr marL="34290" indent="0">
              <a:buNone/>
            </a:pPr>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Ranged between 18 and 71 years  (M</a:t>
            </a:r>
            <a:r>
              <a:rPr lang="en-GB" sz="1400" dirty="0">
                <a:latin typeface="Times New Roman" panose="02020603050405020304" pitchFamily="18" charset="0"/>
                <a:cs typeface="Times New Roman" panose="02020603050405020304" pitchFamily="18" charset="0"/>
              </a:rPr>
              <a:t>age </a:t>
            </a:r>
            <a:r>
              <a:rPr lang="en-GB" dirty="0">
                <a:latin typeface="Times New Roman" panose="02020603050405020304" pitchFamily="18" charset="0"/>
                <a:cs typeface="Times New Roman" panose="02020603050405020304" pitchFamily="18" charset="0"/>
              </a:rPr>
              <a:t>= 31.91, SD = 13.79). </a:t>
            </a:r>
          </a:p>
          <a:p>
            <a:r>
              <a:rPr lang="en-GB" dirty="0">
                <a:latin typeface="Times New Roman" panose="02020603050405020304" pitchFamily="18" charset="0"/>
                <a:cs typeface="Times New Roman" panose="02020603050405020304" pitchFamily="18" charset="0"/>
              </a:rPr>
              <a:t>Mostly American (54.2%) and British (14.8%) residents.</a:t>
            </a:r>
          </a:p>
          <a:p>
            <a:endParaRPr lang="en-GB" dirty="0">
              <a:latin typeface="Times New Roman" panose="02020603050405020304" pitchFamily="18" charset="0"/>
              <a:cs typeface="Times New Roman" panose="02020603050405020304" pitchFamily="18" charset="0"/>
            </a:endParaRPr>
          </a:p>
          <a:p>
            <a:pPr marL="34290" indent="0">
              <a:buNone/>
            </a:pPr>
            <a:r>
              <a:rPr lang="en-GB" b="1" u="sng" dirty="0">
                <a:latin typeface="Times New Roman" panose="02020603050405020304" pitchFamily="18" charset="0"/>
                <a:cs typeface="Times New Roman" panose="02020603050405020304" pitchFamily="18" charset="0"/>
              </a:rPr>
              <a:t>Measures</a:t>
            </a:r>
          </a:p>
          <a:p>
            <a:r>
              <a:rPr lang="en-GB" dirty="0">
                <a:latin typeface="Times New Roman" panose="02020603050405020304" pitchFamily="18" charset="0"/>
                <a:cs typeface="Times New Roman" panose="02020603050405020304" pitchFamily="18" charset="0"/>
              </a:rPr>
              <a:t>Adaptability Scale (</a:t>
            </a:r>
            <a:r>
              <a:rPr lang="en-GB" sz="1600" i="1" dirty="0">
                <a:latin typeface="Times New Roman" panose="02020603050405020304" pitchFamily="18" charset="0"/>
                <a:cs typeface="Times New Roman" panose="02020603050405020304" pitchFamily="18" charset="0"/>
              </a:rPr>
              <a:t>Martin et al., 2013</a:t>
            </a:r>
            <a:r>
              <a:rPr lang="en-GB" dirty="0">
                <a:latin typeface="Times New Roman" panose="02020603050405020304" pitchFamily="18" charset="0"/>
                <a:cs typeface="Times New Roman" panose="02020603050405020304" pitchFamily="18" charset="0"/>
              </a:rPr>
              <a:t>)</a:t>
            </a:r>
          </a:p>
          <a:p>
            <a:r>
              <a:rPr lang="en-GB" dirty="0">
                <a:latin typeface="Times New Roman" panose="02020603050405020304" pitchFamily="18" charset="0"/>
                <a:cs typeface="Times New Roman" panose="02020603050405020304" pitchFamily="18" charset="0"/>
              </a:rPr>
              <a:t>Acceptance and Action Questionnaire II (AAQ-II; </a:t>
            </a:r>
            <a:r>
              <a:rPr lang="en-GB" sz="1600" i="1" dirty="0">
                <a:latin typeface="Times New Roman" panose="02020603050405020304" pitchFamily="18" charset="0"/>
                <a:cs typeface="Times New Roman" panose="02020603050405020304" pitchFamily="18" charset="0"/>
              </a:rPr>
              <a:t>Bond et al., 2011</a:t>
            </a:r>
            <a:r>
              <a:rPr lang="en-GB" dirty="0">
                <a:latin typeface="Times New Roman" panose="02020603050405020304" pitchFamily="18" charset="0"/>
                <a:cs typeface="Times New Roman" panose="02020603050405020304" pitchFamily="18" charset="0"/>
              </a:rPr>
              <a:t>)</a:t>
            </a:r>
          </a:p>
          <a:p>
            <a:r>
              <a:rPr lang="en-GB" dirty="0">
                <a:latin typeface="Times New Roman" panose="02020603050405020304" pitchFamily="18" charset="0"/>
                <a:cs typeface="Times New Roman" panose="02020603050405020304" pitchFamily="18" charset="0"/>
              </a:rPr>
              <a:t>Depression, Anxiety, and Stress Scales (DASS-21; </a:t>
            </a:r>
            <a:r>
              <a:rPr lang="en-GB" sz="1600" i="1" dirty="0">
                <a:latin typeface="Times New Roman" panose="02020603050405020304" pitchFamily="18" charset="0"/>
                <a:cs typeface="Times New Roman" panose="02020603050405020304" pitchFamily="18" charset="0"/>
              </a:rPr>
              <a:t>Lovibond &amp; Lovibond, 1995</a:t>
            </a:r>
            <a:r>
              <a:rPr lang="en-GB" dirty="0">
                <a:latin typeface="Times New Roman" panose="02020603050405020304" pitchFamily="18" charset="0"/>
                <a:cs typeface="Times New Roman" panose="02020603050405020304" pitchFamily="18" charset="0"/>
              </a:rPr>
              <a:t>)</a:t>
            </a:r>
          </a:p>
          <a:p>
            <a:r>
              <a:rPr lang="en-GB" dirty="0">
                <a:latin typeface="Times New Roman" panose="02020603050405020304" pitchFamily="18" charset="0"/>
                <a:cs typeface="Times New Roman" panose="02020603050405020304" pitchFamily="18" charset="0"/>
              </a:rPr>
              <a:t>Flourishing Scale (Wellbeing; </a:t>
            </a:r>
            <a:r>
              <a:rPr lang="en-GB" sz="1600" i="1" dirty="0">
                <a:latin typeface="Times New Roman" panose="02020603050405020304" pitchFamily="18" charset="0"/>
                <a:cs typeface="Times New Roman" panose="02020603050405020304" pitchFamily="18" charset="0"/>
              </a:rPr>
              <a:t>Diener et al., 2010)</a:t>
            </a:r>
            <a:endParaRPr lang="en-GB" i="1" dirty="0">
              <a:latin typeface="Times New Roman" panose="02020603050405020304" pitchFamily="18" charset="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F129016A-DBDA-4CC6-8D86-5917DAF01D24}"/>
              </a:ext>
            </a:extLst>
          </p:cNvPr>
          <p:cNvSpPr>
            <a:spLocks noGrp="1"/>
          </p:cNvSpPr>
          <p:nvPr>
            <p:ph type="ftr" sz="quarter" idx="11"/>
          </p:nvPr>
        </p:nvSpPr>
        <p:spPr/>
        <p:txBody>
          <a:bodyPr/>
          <a:lstStyle/>
          <a:p>
            <a:r>
              <a:rPr lang="en-US"/>
              <a:t>#ACBSWC</a:t>
            </a:r>
            <a:endParaRPr lang="en-US" dirty="0"/>
          </a:p>
        </p:txBody>
      </p:sp>
    </p:spTree>
    <p:extLst>
      <p:ext uri="{BB962C8B-B14F-4D97-AF65-F5344CB8AC3E}">
        <p14:creationId xmlns:p14="http://schemas.microsoft.com/office/powerpoint/2010/main" val="506738403"/>
      </p:ext>
    </p:extLst>
  </p:cSld>
  <p:clrMapOvr>
    <a:masterClrMapping/>
  </p:clrMapOvr>
</p:sld>
</file>

<file path=ppt/theme/theme1.xml><?xml version="1.0" encoding="utf-8"?>
<a:theme xmlns:a="http://schemas.openxmlformats.org/drawingml/2006/main" name="Basis">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23440</TotalTime>
  <Words>1694</Words>
  <Application>Microsoft Macintosh PowerPoint</Application>
  <PresentationFormat>On-screen Show (4:3)</PresentationFormat>
  <Paragraphs>145</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Corbel</vt:lpstr>
      <vt:lpstr>Times New Roman</vt:lpstr>
      <vt:lpstr>Basis</vt:lpstr>
      <vt:lpstr>Adaptability and Psychological Inflexibility:  Overlapping Constructs?</vt:lpstr>
      <vt:lpstr>Adaptability</vt:lpstr>
      <vt:lpstr>Could there be an overlap with psychological inflexibility?</vt:lpstr>
      <vt:lpstr>Could there be an overlap with psychological inflexibility?</vt:lpstr>
      <vt:lpstr>Could there be an overlap with psychological inflexibility?</vt:lpstr>
      <vt:lpstr>Could there be an overlap with psychological inflexibility?</vt:lpstr>
      <vt:lpstr>COVID-19</vt:lpstr>
      <vt:lpstr>Aims of Present Study</vt:lpstr>
      <vt:lpstr>Participants and Measures</vt:lpstr>
      <vt:lpstr>Procedure</vt:lpstr>
      <vt:lpstr>Data Analysis plan</vt:lpstr>
      <vt:lpstr>Bivariate Correlations</vt:lpstr>
      <vt:lpstr>Testing the Overlap</vt:lpstr>
      <vt:lpstr>Confirmatory Factor Analysis</vt:lpstr>
      <vt:lpstr>Structural Equation Model</vt:lpstr>
      <vt:lpstr>Structural Equation Model</vt:lpstr>
      <vt:lpstr>Discussion</vt:lpstr>
      <vt:lpstr>Discussion</vt:lpstr>
      <vt:lpstr>Limitations</vt:lpstr>
      <vt:lpstr>Future Directions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Cbs</dc:creator>
  <cp:lastModifiedBy>Sarah Cassidy</cp:lastModifiedBy>
  <cp:revision>34</cp:revision>
  <dcterms:created xsi:type="dcterms:W3CDTF">2019-10-29T17:16:37Z</dcterms:created>
  <dcterms:modified xsi:type="dcterms:W3CDTF">2020-07-16T12:04:57Z</dcterms:modified>
</cp:coreProperties>
</file>